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40"/>
  </p:notesMasterIdLst>
  <p:handoutMasterIdLst>
    <p:handoutMasterId r:id="rId41"/>
  </p:handoutMasterIdLst>
  <p:sldIdLst>
    <p:sldId id="1923" r:id="rId5"/>
    <p:sldId id="2145707399" r:id="rId6"/>
    <p:sldId id="2145707378" r:id="rId7"/>
    <p:sldId id="2145707402" r:id="rId8"/>
    <p:sldId id="2145707403" r:id="rId9"/>
    <p:sldId id="2145707404" r:id="rId10"/>
    <p:sldId id="2145707405" r:id="rId11"/>
    <p:sldId id="2145707406" r:id="rId12"/>
    <p:sldId id="2145707407" r:id="rId13"/>
    <p:sldId id="2145707408" r:id="rId14"/>
    <p:sldId id="2145707376" r:id="rId15"/>
    <p:sldId id="2145707338" r:id="rId16"/>
    <p:sldId id="2145707344" r:id="rId17"/>
    <p:sldId id="2145707392" r:id="rId18"/>
    <p:sldId id="2145707343" r:id="rId19"/>
    <p:sldId id="2145707379" r:id="rId20"/>
    <p:sldId id="2145707340" r:id="rId21"/>
    <p:sldId id="2145707387" r:id="rId22"/>
    <p:sldId id="2145707394" r:id="rId23"/>
    <p:sldId id="2145707342" r:id="rId24"/>
    <p:sldId id="2145707388" r:id="rId25"/>
    <p:sldId id="2145707396" r:id="rId26"/>
    <p:sldId id="2145707341" r:id="rId27"/>
    <p:sldId id="2145707389" r:id="rId28"/>
    <p:sldId id="2145707398" r:id="rId29"/>
    <p:sldId id="2145707345" r:id="rId30"/>
    <p:sldId id="2145707391" r:id="rId31"/>
    <p:sldId id="2145707385" r:id="rId32"/>
    <p:sldId id="2145707383" r:id="rId33"/>
    <p:sldId id="2145707347" r:id="rId34"/>
    <p:sldId id="2145707346" r:id="rId35"/>
    <p:sldId id="2145707339" r:id="rId36"/>
    <p:sldId id="2145707400" r:id="rId37"/>
    <p:sldId id="2145707350" r:id="rId38"/>
    <p:sldId id="2145707306"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B12B3A-192B-98D1-0D3F-6E068221094D}" name="RYAN, Finola (NHS ENGLAND - T1510)" initials="FR" userId="S::finola.ryan3@nhs.net::b0c41782-7240-45e4-815d-d20d41cf1dc9" providerId="AD"/>
  <p188:author id="{E3691F58-E624-153A-4DBC-6B202DAB701F}" name="KERSWILL, Clare (NHS ENGLAND - T1510)" initials="CK" userId="S::clare.kerswill@nhs.net::3285f2db-b74c-489b-996e-502f824bc91a" providerId="AD"/>
  <p188:author id="{4D1C1B83-33AD-29F0-C4A8-525744E2003A}" name="Megan Wright" initials="MW" userId="S::Megan.Wright@hee.nhs.uk::75150fe9-aef8-4f0c-acb5-a4112097b9f7" providerId="AD"/>
  <p188:author id="{C30EB890-3AA5-3BAA-FE23-7D112D9CF4A9}" name="Kevin Miles" initials="KM" userId="S::Kevin.Miles@hee.nhs.uk::d2992a7d-6276-4077-9bb0-67ada82808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a:srgbClr val="005EB8"/>
    <a:srgbClr val="80D4E7"/>
    <a:srgbClr val="00A499"/>
    <a:srgbClr val="99DBD6"/>
    <a:srgbClr val="99DDEB"/>
    <a:srgbClr val="E8EDEE"/>
    <a:srgbClr val="00A9CE"/>
    <a:srgbClr val="80D2CC"/>
    <a:srgbClr val="82D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735F1E-B8F3-4143-A992-87464D8CE3EE}" v="6" dt="2024-08-28T09:23:13.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834"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 Id="rId4" Type="http://schemas.openxmlformats.org/officeDocument/2006/relationships/image" Target="../media/image2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jpeg"/><Relationship Id="rId4" Type="http://schemas.openxmlformats.org/officeDocument/2006/relationships/image" Target="../media/image2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CA75B-2F98-430C-83F1-F73D6D7FC982}"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FFA3E8DF-BA02-46D7-8CF2-EF0899790CC3}">
      <dgm:prSet phldrT="[Text]"/>
      <dgm:spPr>
        <a:solidFill>
          <a:schemeClr val="accent1"/>
        </a:solidFill>
      </dgm:spPr>
      <dgm:t>
        <a:bodyPr/>
        <a:lstStyle/>
        <a:p>
          <a:r>
            <a:rPr lang="en-GB"/>
            <a:t>NHS England</a:t>
          </a:r>
        </a:p>
      </dgm:t>
    </dgm:pt>
    <dgm:pt modelId="{F8C3F9ED-1051-4FA0-B729-A468ECAC8664}" type="parTrans" cxnId="{8B93B8E7-D530-43E6-8D2B-FF9D03B8BAB5}">
      <dgm:prSet/>
      <dgm:spPr/>
      <dgm:t>
        <a:bodyPr/>
        <a:lstStyle/>
        <a:p>
          <a:endParaRPr lang="en-GB"/>
        </a:p>
      </dgm:t>
    </dgm:pt>
    <dgm:pt modelId="{7F50B059-6424-47C3-A535-F1206A89B083}" type="sibTrans" cxnId="{8B93B8E7-D530-43E6-8D2B-FF9D03B8BAB5}">
      <dgm:prSet/>
      <dgm:spPr/>
      <dgm:t>
        <a:bodyPr/>
        <a:lstStyle/>
        <a:p>
          <a:endParaRPr lang="en-GB"/>
        </a:p>
      </dgm:t>
    </dgm:pt>
    <dgm:pt modelId="{B20242F6-CA04-421F-8EA5-5E3290088AE0}">
      <dgm:prSet phldrT="[Text]"/>
      <dgm:spPr>
        <a:solidFill>
          <a:srgbClr val="80D2CC"/>
        </a:solidFill>
      </dgm:spPr>
      <dgm:t>
        <a:bodyPr/>
        <a:lstStyle/>
        <a:p>
          <a:r>
            <a:rPr lang="en-GB"/>
            <a:t>Arm’s length body of Department of Health and Social Care, responsible for arranging provision of health services in England </a:t>
          </a:r>
        </a:p>
      </dgm:t>
    </dgm:pt>
    <dgm:pt modelId="{D2D05D0C-72DD-4BEB-88E8-F89AB193B1E6}" type="parTrans" cxnId="{C552DC71-D046-444D-B748-DF77F3A4CAD0}">
      <dgm:prSet/>
      <dgm:spPr/>
      <dgm:t>
        <a:bodyPr/>
        <a:lstStyle/>
        <a:p>
          <a:endParaRPr lang="en-GB"/>
        </a:p>
      </dgm:t>
    </dgm:pt>
    <dgm:pt modelId="{A4900924-2532-4426-9644-FD42723730ED}" type="sibTrans" cxnId="{C552DC71-D046-444D-B748-DF77F3A4CAD0}">
      <dgm:prSet/>
      <dgm:spPr/>
      <dgm:t>
        <a:bodyPr/>
        <a:lstStyle/>
        <a:p>
          <a:endParaRPr lang="en-GB"/>
        </a:p>
      </dgm:t>
    </dgm:pt>
    <dgm:pt modelId="{595C844C-5A8E-4210-8B86-4AE401DB05F8}">
      <dgm:prSet phldrT="[Text]"/>
      <dgm:spPr>
        <a:solidFill>
          <a:srgbClr val="00A9CE"/>
        </a:solidFill>
      </dgm:spPr>
      <dgm:t>
        <a:bodyPr/>
        <a:lstStyle/>
        <a:p>
          <a:pPr rtl="0">
            <a:buFont typeface="Arial" panose="020B0604020202020204" pitchFamily="34" charset="0"/>
            <a:buChar char="•"/>
          </a:pPr>
          <a:r>
            <a:rPr lang="en-GB" b="0" i="0" u="none" strike="noStrike">
              <a:solidFill>
                <a:srgbClr val="231F20"/>
              </a:solidFill>
              <a:effectLst/>
              <a:latin typeface="Arial"/>
              <a:cs typeface="Arial"/>
            </a:rPr>
            <a:t>The Global Health Unit sits within NHSE's Workforce, Education and Training (WTE) Directorate and we involve specialists from the organisation in our global work</a:t>
          </a:r>
          <a:endParaRPr lang="en-GB">
            <a:latin typeface="Arial"/>
            <a:cs typeface="Arial"/>
          </a:endParaRPr>
        </a:p>
      </dgm:t>
    </dgm:pt>
    <dgm:pt modelId="{900A1919-8BBD-4E13-BABC-753DB4FC7C3D}" type="parTrans" cxnId="{B09B077A-A099-4B94-AF41-0371869A312B}">
      <dgm:prSet/>
      <dgm:spPr/>
      <dgm:t>
        <a:bodyPr/>
        <a:lstStyle/>
        <a:p>
          <a:endParaRPr lang="en-GB"/>
        </a:p>
      </dgm:t>
    </dgm:pt>
    <dgm:pt modelId="{16B58D41-AD45-4B7B-80D8-550E199324CE}" type="sibTrans" cxnId="{B09B077A-A099-4B94-AF41-0371869A312B}">
      <dgm:prSet/>
      <dgm:spPr/>
      <dgm:t>
        <a:bodyPr/>
        <a:lstStyle/>
        <a:p>
          <a:endParaRPr lang="en-GB"/>
        </a:p>
      </dgm:t>
    </dgm:pt>
    <dgm:pt modelId="{5A738C71-0D21-484F-8050-19EDA61CD536}">
      <dgm:prSet phldrT="[Text]"/>
      <dgm:spPr>
        <a:solidFill>
          <a:srgbClr val="00A9CE"/>
        </a:solidFill>
      </dgm:spPr>
      <dgm:t>
        <a:bodyPr/>
        <a:lstStyle/>
        <a:p>
          <a:r>
            <a:rPr lang="en-GB"/>
            <a:t>The Global Health Unit is an accredited WHO Collaborating Centre for Human Resources for Health.</a:t>
          </a:r>
        </a:p>
      </dgm:t>
    </dgm:pt>
    <dgm:pt modelId="{F1189D0A-F3BA-4235-9095-E2A4D341D94F}" type="parTrans" cxnId="{486B67F0-3A43-4503-B729-E0ADD091D4AE}">
      <dgm:prSet/>
      <dgm:spPr/>
      <dgm:t>
        <a:bodyPr/>
        <a:lstStyle/>
        <a:p>
          <a:endParaRPr lang="en-GB"/>
        </a:p>
      </dgm:t>
    </dgm:pt>
    <dgm:pt modelId="{1048C528-9BED-4D2B-992D-E1F3630B5ABB}" type="sibTrans" cxnId="{486B67F0-3A43-4503-B729-E0ADD091D4AE}">
      <dgm:prSet/>
      <dgm:spPr/>
      <dgm:t>
        <a:bodyPr/>
        <a:lstStyle/>
        <a:p>
          <a:endParaRPr lang="en-GB"/>
        </a:p>
      </dgm:t>
    </dgm:pt>
    <dgm:pt modelId="{98BCB686-6828-4B89-9C44-C4766FFA8865}">
      <dgm:prSet phldrT="[Text]"/>
      <dgm:spPr>
        <a:solidFill>
          <a:srgbClr val="82D1CB"/>
        </a:solidFill>
      </dgm:spPr>
      <dgm:t>
        <a:bodyPr/>
        <a:lstStyle/>
        <a:p>
          <a:r>
            <a:rPr lang="en-GB" b="0" i="0" u="none" strike="noStrike">
              <a:solidFill>
                <a:srgbClr val="231F20"/>
              </a:solidFill>
              <a:effectLst/>
              <a:latin typeface="Arial" panose="020B0604020202020204"/>
              <a:cs typeface="Arial" panose="020B0604020202020204"/>
            </a:rPr>
            <a:t>The WTE directorate is responsible for the strategic workforce planning, training and development for England's National Health Service. </a:t>
          </a:r>
          <a:endParaRPr lang="en-GB">
            <a:latin typeface="Arial" panose="020B0604020202020204"/>
            <a:cs typeface="Arial" panose="020B0604020202020204"/>
          </a:endParaRPr>
        </a:p>
      </dgm:t>
    </dgm:pt>
    <dgm:pt modelId="{29593B5B-6A63-48D8-ADC9-B5240443F002}" type="sibTrans" cxnId="{9CC101DB-06F1-4162-A8E4-E48CF0673334}">
      <dgm:prSet/>
      <dgm:spPr/>
      <dgm:t>
        <a:bodyPr/>
        <a:lstStyle/>
        <a:p>
          <a:endParaRPr lang="en-GB"/>
        </a:p>
      </dgm:t>
    </dgm:pt>
    <dgm:pt modelId="{31585FB3-4D83-48FC-87D0-C291BB6AC421}" type="parTrans" cxnId="{9CC101DB-06F1-4162-A8E4-E48CF0673334}">
      <dgm:prSet/>
      <dgm:spPr/>
      <dgm:t>
        <a:bodyPr/>
        <a:lstStyle/>
        <a:p>
          <a:endParaRPr lang="en-GB"/>
        </a:p>
      </dgm:t>
    </dgm:pt>
    <dgm:pt modelId="{F9F4955B-84C5-4E72-AE27-E8F3403B606A}" type="pres">
      <dgm:prSet presAssocID="{3ACCA75B-2F98-430C-83F1-F73D6D7FC982}" presName="diagram" presStyleCnt="0">
        <dgm:presLayoutVars>
          <dgm:chMax val="1"/>
          <dgm:dir/>
          <dgm:animLvl val="ctr"/>
          <dgm:resizeHandles val="exact"/>
        </dgm:presLayoutVars>
      </dgm:prSet>
      <dgm:spPr/>
    </dgm:pt>
    <dgm:pt modelId="{99A140F1-71F7-4BED-8DF5-FF16EFA8D3F8}" type="pres">
      <dgm:prSet presAssocID="{3ACCA75B-2F98-430C-83F1-F73D6D7FC982}" presName="matrix" presStyleCnt="0"/>
      <dgm:spPr/>
    </dgm:pt>
    <dgm:pt modelId="{4CFFE890-6182-46F4-9F7F-5BEED175382D}" type="pres">
      <dgm:prSet presAssocID="{3ACCA75B-2F98-430C-83F1-F73D6D7FC982}" presName="tile1" presStyleLbl="node1" presStyleIdx="0" presStyleCnt="4" custLinFactNeighborY="-993"/>
      <dgm:spPr/>
    </dgm:pt>
    <dgm:pt modelId="{32667D00-5453-4028-BCA8-A5867AD0E2F6}" type="pres">
      <dgm:prSet presAssocID="{3ACCA75B-2F98-430C-83F1-F73D6D7FC982}" presName="tile1text" presStyleLbl="node1" presStyleIdx="0" presStyleCnt="4">
        <dgm:presLayoutVars>
          <dgm:chMax val="0"/>
          <dgm:chPref val="0"/>
          <dgm:bulletEnabled val="1"/>
        </dgm:presLayoutVars>
      </dgm:prSet>
      <dgm:spPr/>
    </dgm:pt>
    <dgm:pt modelId="{EE6074DE-0F20-44B4-8116-210E377C1A50}" type="pres">
      <dgm:prSet presAssocID="{3ACCA75B-2F98-430C-83F1-F73D6D7FC982}" presName="tile2" presStyleLbl="node1" presStyleIdx="1" presStyleCnt="4" custLinFactNeighborY="-1811"/>
      <dgm:spPr/>
    </dgm:pt>
    <dgm:pt modelId="{DE0BAF73-ECE3-4C4B-9418-E5E0F41E88D1}" type="pres">
      <dgm:prSet presAssocID="{3ACCA75B-2F98-430C-83F1-F73D6D7FC982}" presName="tile2text" presStyleLbl="node1" presStyleIdx="1" presStyleCnt="4">
        <dgm:presLayoutVars>
          <dgm:chMax val="0"/>
          <dgm:chPref val="0"/>
          <dgm:bulletEnabled val="1"/>
        </dgm:presLayoutVars>
      </dgm:prSet>
      <dgm:spPr/>
    </dgm:pt>
    <dgm:pt modelId="{A9DAFD70-AE85-46BA-ADE5-FEAC36FC7C25}" type="pres">
      <dgm:prSet presAssocID="{3ACCA75B-2F98-430C-83F1-F73D6D7FC982}" presName="tile3" presStyleLbl="node1" presStyleIdx="2" presStyleCnt="4"/>
      <dgm:spPr/>
    </dgm:pt>
    <dgm:pt modelId="{91A54AC5-FF91-42DB-B103-4D8876F12C85}" type="pres">
      <dgm:prSet presAssocID="{3ACCA75B-2F98-430C-83F1-F73D6D7FC982}" presName="tile3text" presStyleLbl="node1" presStyleIdx="2" presStyleCnt="4">
        <dgm:presLayoutVars>
          <dgm:chMax val="0"/>
          <dgm:chPref val="0"/>
          <dgm:bulletEnabled val="1"/>
        </dgm:presLayoutVars>
      </dgm:prSet>
      <dgm:spPr/>
    </dgm:pt>
    <dgm:pt modelId="{F5E6C234-ECEE-4957-8724-C5F72A1E46F0}" type="pres">
      <dgm:prSet presAssocID="{3ACCA75B-2F98-430C-83F1-F73D6D7FC982}" presName="tile4" presStyleLbl="node1" presStyleIdx="3" presStyleCnt="4" custLinFactNeighborX="797" custLinFactNeighborY="0"/>
      <dgm:spPr/>
    </dgm:pt>
    <dgm:pt modelId="{7194BF6C-3FD4-4FEB-93E1-A76C6791D599}" type="pres">
      <dgm:prSet presAssocID="{3ACCA75B-2F98-430C-83F1-F73D6D7FC982}" presName="tile4text" presStyleLbl="node1" presStyleIdx="3" presStyleCnt="4">
        <dgm:presLayoutVars>
          <dgm:chMax val="0"/>
          <dgm:chPref val="0"/>
          <dgm:bulletEnabled val="1"/>
        </dgm:presLayoutVars>
      </dgm:prSet>
      <dgm:spPr/>
    </dgm:pt>
    <dgm:pt modelId="{5160A833-4E4A-4CD1-A5A9-0384CA46411F}" type="pres">
      <dgm:prSet presAssocID="{3ACCA75B-2F98-430C-83F1-F73D6D7FC982}" presName="centerTile" presStyleLbl="fgShp" presStyleIdx="0" presStyleCnt="1">
        <dgm:presLayoutVars>
          <dgm:chMax val="0"/>
          <dgm:chPref val="0"/>
        </dgm:presLayoutVars>
      </dgm:prSet>
      <dgm:spPr/>
    </dgm:pt>
  </dgm:ptLst>
  <dgm:cxnLst>
    <dgm:cxn modelId="{C552DC71-D046-444D-B748-DF77F3A4CAD0}" srcId="{FFA3E8DF-BA02-46D7-8CF2-EF0899790CC3}" destId="{B20242F6-CA04-421F-8EA5-5E3290088AE0}" srcOrd="0" destOrd="0" parTransId="{D2D05D0C-72DD-4BEB-88E8-F89AB193B1E6}" sibTransId="{A4900924-2532-4426-9644-FD42723730ED}"/>
    <dgm:cxn modelId="{6C506F74-D537-4812-81B3-C66C750B73C9}" type="presOf" srcId="{98BCB686-6828-4B89-9C44-C4766FFA8865}" destId="{7194BF6C-3FD4-4FEB-93E1-A76C6791D599}" srcOrd="1" destOrd="0" presId="urn:microsoft.com/office/officeart/2005/8/layout/matrix1"/>
    <dgm:cxn modelId="{B09B077A-A099-4B94-AF41-0371869A312B}" srcId="{FFA3E8DF-BA02-46D7-8CF2-EF0899790CC3}" destId="{595C844C-5A8E-4210-8B86-4AE401DB05F8}" srcOrd="1" destOrd="0" parTransId="{900A1919-8BBD-4E13-BABC-753DB4FC7C3D}" sibTransId="{16B58D41-AD45-4B7B-80D8-550E199324CE}"/>
    <dgm:cxn modelId="{6487B07B-0221-4921-A73E-C43B567A48CA}" type="presOf" srcId="{FFA3E8DF-BA02-46D7-8CF2-EF0899790CC3}" destId="{5160A833-4E4A-4CD1-A5A9-0384CA46411F}" srcOrd="0" destOrd="0" presId="urn:microsoft.com/office/officeart/2005/8/layout/matrix1"/>
    <dgm:cxn modelId="{3617AF8B-9B27-4629-A7C9-42132D6A7174}" type="presOf" srcId="{98BCB686-6828-4B89-9C44-C4766FFA8865}" destId="{F5E6C234-ECEE-4957-8724-C5F72A1E46F0}" srcOrd="0" destOrd="0" presId="urn:microsoft.com/office/officeart/2005/8/layout/matrix1"/>
    <dgm:cxn modelId="{9AB5D19C-06E3-48A2-A298-122A383E0529}" type="presOf" srcId="{595C844C-5A8E-4210-8B86-4AE401DB05F8}" destId="{DE0BAF73-ECE3-4C4B-9418-E5E0F41E88D1}" srcOrd="1" destOrd="0" presId="urn:microsoft.com/office/officeart/2005/8/layout/matrix1"/>
    <dgm:cxn modelId="{9FE97FBB-6C07-44FB-B82D-4FA457E14AE2}" type="presOf" srcId="{5A738C71-0D21-484F-8050-19EDA61CD536}" destId="{A9DAFD70-AE85-46BA-ADE5-FEAC36FC7C25}" srcOrd="0" destOrd="0" presId="urn:microsoft.com/office/officeart/2005/8/layout/matrix1"/>
    <dgm:cxn modelId="{6715EAD1-3506-4F97-884C-22EEBCF45392}" type="presOf" srcId="{B20242F6-CA04-421F-8EA5-5E3290088AE0}" destId="{32667D00-5453-4028-BCA8-A5867AD0E2F6}" srcOrd="1" destOrd="0" presId="urn:microsoft.com/office/officeart/2005/8/layout/matrix1"/>
    <dgm:cxn modelId="{E0F6A9D4-C497-496F-9840-D94D028D7946}" type="presOf" srcId="{595C844C-5A8E-4210-8B86-4AE401DB05F8}" destId="{EE6074DE-0F20-44B4-8116-210E377C1A50}" srcOrd="0" destOrd="0" presId="urn:microsoft.com/office/officeart/2005/8/layout/matrix1"/>
    <dgm:cxn modelId="{D2A3D5D5-9DEB-410E-A9EC-4849CF40131B}" type="presOf" srcId="{B20242F6-CA04-421F-8EA5-5E3290088AE0}" destId="{4CFFE890-6182-46F4-9F7F-5BEED175382D}" srcOrd="0" destOrd="0" presId="urn:microsoft.com/office/officeart/2005/8/layout/matrix1"/>
    <dgm:cxn modelId="{9CC101DB-06F1-4162-A8E4-E48CF0673334}" srcId="{FFA3E8DF-BA02-46D7-8CF2-EF0899790CC3}" destId="{98BCB686-6828-4B89-9C44-C4766FFA8865}" srcOrd="3" destOrd="0" parTransId="{31585FB3-4D83-48FC-87D0-C291BB6AC421}" sibTransId="{29593B5B-6A63-48D8-ADC9-B5240443F002}"/>
    <dgm:cxn modelId="{36DEDADD-5217-4219-9A55-994F7500B6E5}" type="presOf" srcId="{3ACCA75B-2F98-430C-83F1-F73D6D7FC982}" destId="{F9F4955B-84C5-4E72-AE27-E8F3403B606A}" srcOrd="0" destOrd="0" presId="urn:microsoft.com/office/officeart/2005/8/layout/matrix1"/>
    <dgm:cxn modelId="{2BAD9AE4-5C22-4136-A6E2-2AEC22B142A3}" type="presOf" srcId="{5A738C71-0D21-484F-8050-19EDA61CD536}" destId="{91A54AC5-FF91-42DB-B103-4D8876F12C85}" srcOrd="1" destOrd="0" presId="urn:microsoft.com/office/officeart/2005/8/layout/matrix1"/>
    <dgm:cxn modelId="{8B93B8E7-D530-43E6-8D2B-FF9D03B8BAB5}" srcId="{3ACCA75B-2F98-430C-83F1-F73D6D7FC982}" destId="{FFA3E8DF-BA02-46D7-8CF2-EF0899790CC3}" srcOrd="0" destOrd="0" parTransId="{F8C3F9ED-1051-4FA0-B729-A468ECAC8664}" sibTransId="{7F50B059-6424-47C3-A535-F1206A89B083}"/>
    <dgm:cxn modelId="{486B67F0-3A43-4503-B729-E0ADD091D4AE}" srcId="{FFA3E8DF-BA02-46D7-8CF2-EF0899790CC3}" destId="{5A738C71-0D21-484F-8050-19EDA61CD536}" srcOrd="2" destOrd="0" parTransId="{F1189D0A-F3BA-4235-9095-E2A4D341D94F}" sibTransId="{1048C528-9BED-4D2B-992D-E1F3630B5ABB}"/>
    <dgm:cxn modelId="{93C796C1-9AB9-4F44-9C44-44120E8ECE6F}" type="presParOf" srcId="{F9F4955B-84C5-4E72-AE27-E8F3403B606A}" destId="{99A140F1-71F7-4BED-8DF5-FF16EFA8D3F8}" srcOrd="0" destOrd="0" presId="urn:microsoft.com/office/officeart/2005/8/layout/matrix1"/>
    <dgm:cxn modelId="{53E59D64-8507-45E4-A593-5BF6F3F78F7A}" type="presParOf" srcId="{99A140F1-71F7-4BED-8DF5-FF16EFA8D3F8}" destId="{4CFFE890-6182-46F4-9F7F-5BEED175382D}" srcOrd="0" destOrd="0" presId="urn:microsoft.com/office/officeart/2005/8/layout/matrix1"/>
    <dgm:cxn modelId="{138B10B4-8DF5-422C-BBA1-1095FA8DFFBF}" type="presParOf" srcId="{99A140F1-71F7-4BED-8DF5-FF16EFA8D3F8}" destId="{32667D00-5453-4028-BCA8-A5867AD0E2F6}" srcOrd="1" destOrd="0" presId="urn:microsoft.com/office/officeart/2005/8/layout/matrix1"/>
    <dgm:cxn modelId="{077CC225-3415-404B-AB74-4FC48362D794}" type="presParOf" srcId="{99A140F1-71F7-4BED-8DF5-FF16EFA8D3F8}" destId="{EE6074DE-0F20-44B4-8116-210E377C1A50}" srcOrd="2" destOrd="0" presId="urn:microsoft.com/office/officeart/2005/8/layout/matrix1"/>
    <dgm:cxn modelId="{59611A51-0BAA-4D49-82B5-DE2A48D8CA2F}" type="presParOf" srcId="{99A140F1-71F7-4BED-8DF5-FF16EFA8D3F8}" destId="{DE0BAF73-ECE3-4C4B-9418-E5E0F41E88D1}" srcOrd="3" destOrd="0" presId="urn:microsoft.com/office/officeart/2005/8/layout/matrix1"/>
    <dgm:cxn modelId="{E91D66C2-5115-4C95-A652-109811410634}" type="presParOf" srcId="{99A140F1-71F7-4BED-8DF5-FF16EFA8D3F8}" destId="{A9DAFD70-AE85-46BA-ADE5-FEAC36FC7C25}" srcOrd="4" destOrd="0" presId="urn:microsoft.com/office/officeart/2005/8/layout/matrix1"/>
    <dgm:cxn modelId="{CA9D104D-A9A5-48CC-B147-8B499814D12D}" type="presParOf" srcId="{99A140F1-71F7-4BED-8DF5-FF16EFA8D3F8}" destId="{91A54AC5-FF91-42DB-B103-4D8876F12C85}" srcOrd="5" destOrd="0" presId="urn:microsoft.com/office/officeart/2005/8/layout/matrix1"/>
    <dgm:cxn modelId="{9A087826-9ACB-43A3-8E60-58811F1E5588}" type="presParOf" srcId="{99A140F1-71F7-4BED-8DF5-FF16EFA8D3F8}" destId="{F5E6C234-ECEE-4957-8724-C5F72A1E46F0}" srcOrd="6" destOrd="0" presId="urn:microsoft.com/office/officeart/2005/8/layout/matrix1"/>
    <dgm:cxn modelId="{16DA2D69-1CE1-404C-96E8-6171BDAE52CD}" type="presParOf" srcId="{99A140F1-71F7-4BED-8DF5-FF16EFA8D3F8}" destId="{7194BF6C-3FD4-4FEB-93E1-A76C6791D599}" srcOrd="7" destOrd="0" presId="urn:microsoft.com/office/officeart/2005/8/layout/matrix1"/>
    <dgm:cxn modelId="{39F4152C-AC18-493E-ADD2-DF8D47567EAC}" type="presParOf" srcId="{F9F4955B-84C5-4E72-AE27-E8F3403B606A}" destId="{5160A833-4E4A-4CD1-A5A9-0384CA46411F}"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3CDD956E-B25E-4BFC-AC1D-89B0D985090B}">
      <dgm:prSet phldrT="[Text]"/>
      <dgm:spPr>
        <a:solidFill>
          <a:srgbClr val="99DBD6"/>
        </a:solidFill>
      </dgm:spPr>
      <dgm:t>
        <a:bodyPr/>
        <a:lstStyle/>
        <a:p>
          <a:r>
            <a:rPr lang="en-GB"/>
            <a:t>Patient</a:t>
          </a:r>
        </a:p>
      </dgm:t>
    </dgm:pt>
    <dgm:pt modelId="{FCAD95C3-7F0E-49C7-92B9-1D5C1BCAD73C}" type="parTrans" cxnId="{84DA3B4A-CE10-45B9-A4E6-9CDB093F4780}">
      <dgm:prSet/>
      <dgm:spPr/>
      <dgm:t>
        <a:bodyPr/>
        <a:lstStyle/>
        <a:p>
          <a:endParaRPr lang="en-GB"/>
        </a:p>
      </dgm:t>
    </dgm:pt>
    <dgm:pt modelId="{D889D010-60ED-4736-8B67-04D39EB518A5}" type="sibTrans" cxnId="{84DA3B4A-CE10-45B9-A4E6-9CDB093F4780}">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C8C15F7A-B62A-492D-BC74-895775B07684}" type="pres">
      <dgm:prSet presAssocID="{3CDD956E-B25E-4BFC-AC1D-89B0D985090B}" presName="parTxOnly" presStyleLbl="node1" presStyleIdx="0" presStyleCnt="1" custLinFactNeighborX="-49" custLinFactNeighborY="1472">
        <dgm:presLayoutVars>
          <dgm:chMax val="0"/>
          <dgm:chPref val="0"/>
          <dgm:bulletEnabled val="1"/>
        </dgm:presLayoutVars>
      </dgm:prSet>
      <dgm:spPr/>
    </dgm:pt>
  </dgm:ptLst>
  <dgm:cxnLst>
    <dgm:cxn modelId="{A43FDF09-7F9B-45B4-886C-899B84925176}" type="presOf" srcId="{3CDD956E-B25E-4BFC-AC1D-89B0D985090B}" destId="{C8C15F7A-B62A-492D-BC74-895775B07684}" srcOrd="0" destOrd="0" presId="urn:microsoft.com/office/officeart/2005/8/layout/chevron1"/>
    <dgm:cxn modelId="{E604E221-178F-4AE7-AFC7-C5A551075374}" type="presOf" srcId="{7D50BF85-A17D-4769-898E-0CEE764AE3FD}" destId="{6B0642EC-B704-4FB5-BEFF-B9C2346BAF14}" srcOrd="0" destOrd="0" presId="urn:microsoft.com/office/officeart/2005/8/layout/chevron1"/>
    <dgm:cxn modelId="{84DA3B4A-CE10-45B9-A4E6-9CDB093F4780}" srcId="{7D50BF85-A17D-4769-898E-0CEE764AE3FD}" destId="{3CDD956E-B25E-4BFC-AC1D-89B0D985090B}" srcOrd="0" destOrd="0" parTransId="{FCAD95C3-7F0E-49C7-92B9-1D5C1BCAD73C}" sibTransId="{D889D010-60ED-4736-8B67-04D39EB518A5}"/>
    <dgm:cxn modelId="{AE82B7FD-7CF1-4639-BD50-656CD5A6FE94}" type="presParOf" srcId="{6B0642EC-B704-4FB5-BEFF-B9C2346BAF14}" destId="{C8C15F7A-B62A-492D-BC74-895775B0768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6B0642EC-B704-4FB5-BEFF-B9C2346BAF14}" type="pres">
      <dgm:prSet presAssocID="{7D50BF85-A17D-4769-898E-0CEE764AE3FD}" presName="Name0" presStyleCnt="0">
        <dgm:presLayoutVars>
          <dgm:dir/>
          <dgm:animLvl val="lvl"/>
          <dgm:resizeHandles val="exact"/>
        </dgm:presLayoutVars>
      </dgm:prSet>
      <dgm:spPr/>
    </dgm:pt>
  </dgm:ptLst>
  <dgm:cxnLst>
    <dgm:cxn modelId="{E604E221-178F-4AE7-AFC7-C5A551075374}" type="presOf" srcId="{7D50BF85-A17D-4769-898E-0CEE764AE3FD}" destId="{6B0642EC-B704-4FB5-BEFF-B9C2346BAF1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3CDD956E-B25E-4BFC-AC1D-89B0D985090B}">
      <dgm:prSet phldrT="[Text]"/>
      <dgm:spPr>
        <a:solidFill>
          <a:schemeClr val="bg2"/>
        </a:solidFill>
      </dgm:spPr>
      <dgm:t>
        <a:bodyPr/>
        <a:lstStyle/>
        <a:p>
          <a:r>
            <a:rPr lang="en-GB">
              <a:solidFill>
                <a:schemeClr val="bg1"/>
              </a:solidFill>
            </a:rPr>
            <a:t>Organisation</a:t>
          </a:r>
        </a:p>
      </dgm:t>
    </dgm:pt>
    <dgm:pt modelId="{FCAD95C3-7F0E-49C7-92B9-1D5C1BCAD73C}" type="parTrans" cxnId="{84DA3B4A-CE10-45B9-A4E6-9CDB093F4780}">
      <dgm:prSet/>
      <dgm:spPr/>
      <dgm:t>
        <a:bodyPr/>
        <a:lstStyle/>
        <a:p>
          <a:endParaRPr lang="en-GB"/>
        </a:p>
      </dgm:t>
    </dgm:pt>
    <dgm:pt modelId="{D889D010-60ED-4736-8B67-04D39EB518A5}" type="sibTrans" cxnId="{84DA3B4A-CE10-45B9-A4E6-9CDB093F4780}">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C8C15F7A-B62A-492D-BC74-895775B07684}" type="pres">
      <dgm:prSet presAssocID="{3CDD956E-B25E-4BFC-AC1D-89B0D985090B}" presName="parTxOnly" presStyleLbl="node1" presStyleIdx="0" presStyleCnt="1" custLinFactNeighborX="-112" custLinFactNeighborY="42630">
        <dgm:presLayoutVars>
          <dgm:chMax val="0"/>
          <dgm:chPref val="0"/>
          <dgm:bulletEnabled val="1"/>
        </dgm:presLayoutVars>
      </dgm:prSet>
      <dgm:spPr/>
    </dgm:pt>
  </dgm:ptLst>
  <dgm:cxnLst>
    <dgm:cxn modelId="{A43FDF09-7F9B-45B4-886C-899B84925176}" type="presOf" srcId="{3CDD956E-B25E-4BFC-AC1D-89B0D985090B}" destId="{C8C15F7A-B62A-492D-BC74-895775B07684}" srcOrd="0" destOrd="0" presId="urn:microsoft.com/office/officeart/2005/8/layout/chevron1"/>
    <dgm:cxn modelId="{E604E221-178F-4AE7-AFC7-C5A551075374}" type="presOf" srcId="{7D50BF85-A17D-4769-898E-0CEE764AE3FD}" destId="{6B0642EC-B704-4FB5-BEFF-B9C2346BAF14}" srcOrd="0" destOrd="0" presId="urn:microsoft.com/office/officeart/2005/8/layout/chevron1"/>
    <dgm:cxn modelId="{84DA3B4A-CE10-45B9-A4E6-9CDB093F4780}" srcId="{7D50BF85-A17D-4769-898E-0CEE764AE3FD}" destId="{3CDD956E-B25E-4BFC-AC1D-89B0D985090B}" srcOrd="0" destOrd="0" parTransId="{FCAD95C3-7F0E-49C7-92B9-1D5C1BCAD73C}" sibTransId="{D889D010-60ED-4736-8B67-04D39EB518A5}"/>
    <dgm:cxn modelId="{AE82B7FD-7CF1-4639-BD50-656CD5A6FE94}" type="presParOf" srcId="{6B0642EC-B704-4FB5-BEFF-B9C2346BAF14}" destId="{C8C15F7A-B62A-492D-BC74-895775B0768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3CDD956E-B25E-4BFC-AC1D-89B0D985090B}">
      <dgm:prSet phldrT="[Text]"/>
      <dgm:spPr>
        <a:solidFill>
          <a:schemeClr val="bg2"/>
        </a:solidFill>
      </dgm:spPr>
      <dgm:t>
        <a:bodyPr/>
        <a:lstStyle/>
        <a:p>
          <a:r>
            <a:rPr lang="en-GB">
              <a:solidFill>
                <a:schemeClr val="bg1"/>
              </a:solidFill>
            </a:rPr>
            <a:t>Organisation</a:t>
          </a:r>
        </a:p>
      </dgm:t>
    </dgm:pt>
    <dgm:pt modelId="{FCAD95C3-7F0E-49C7-92B9-1D5C1BCAD73C}" type="parTrans" cxnId="{84DA3B4A-CE10-45B9-A4E6-9CDB093F4780}">
      <dgm:prSet/>
      <dgm:spPr/>
      <dgm:t>
        <a:bodyPr/>
        <a:lstStyle/>
        <a:p>
          <a:endParaRPr lang="en-GB"/>
        </a:p>
      </dgm:t>
    </dgm:pt>
    <dgm:pt modelId="{D889D010-60ED-4736-8B67-04D39EB518A5}" type="sibTrans" cxnId="{84DA3B4A-CE10-45B9-A4E6-9CDB093F4780}">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C8C15F7A-B62A-492D-BC74-895775B07684}" type="pres">
      <dgm:prSet presAssocID="{3CDD956E-B25E-4BFC-AC1D-89B0D985090B}" presName="parTxOnly" presStyleLbl="node1" presStyleIdx="0" presStyleCnt="1" custLinFactNeighborX="-112" custLinFactNeighborY="42630">
        <dgm:presLayoutVars>
          <dgm:chMax val="0"/>
          <dgm:chPref val="0"/>
          <dgm:bulletEnabled val="1"/>
        </dgm:presLayoutVars>
      </dgm:prSet>
      <dgm:spPr/>
    </dgm:pt>
  </dgm:ptLst>
  <dgm:cxnLst>
    <dgm:cxn modelId="{A43FDF09-7F9B-45B4-886C-899B84925176}" type="presOf" srcId="{3CDD956E-B25E-4BFC-AC1D-89B0D985090B}" destId="{C8C15F7A-B62A-492D-BC74-895775B07684}" srcOrd="0" destOrd="0" presId="urn:microsoft.com/office/officeart/2005/8/layout/chevron1"/>
    <dgm:cxn modelId="{E604E221-178F-4AE7-AFC7-C5A551075374}" type="presOf" srcId="{7D50BF85-A17D-4769-898E-0CEE764AE3FD}" destId="{6B0642EC-B704-4FB5-BEFF-B9C2346BAF14}" srcOrd="0" destOrd="0" presId="urn:microsoft.com/office/officeart/2005/8/layout/chevron1"/>
    <dgm:cxn modelId="{84DA3B4A-CE10-45B9-A4E6-9CDB093F4780}" srcId="{7D50BF85-A17D-4769-898E-0CEE764AE3FD}" destId="{3CDD956E-B25E-4BFC-AC1D-89B0D985090B}" srcOrd="0" destOrd="0" parTransId="{FCAD95C3-7F0E-49C7-92B9-1D5C1BCAD73C}" sibTransId="{D889D010-60ED-4736-8B67-04D39EB518A5}"/>
    <dgm:cxn modelId="{AE82B7FD-7CF1-4639-BD50-656CD5A6FE94}" type="presParOf" srcId="{6B0642EC-B704-4FB5-BEFF-B9C2346BAF14}" destId="{C8C15F7A-B62A-492D-BC74-895775B0768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6B0642EC-B704-4FB5-BEFF-B9C2346BAF14}" type="pres">
      <dgm:prSet presAssocID="{7D50BF85-A17D-4769-898E-0CEE764AE3FD}" presName="Name0" presStyleCnt="0">
        <dgm:presLayoutVars>
          <dgm:dir/>
          <dgm:animLvl val="lvl"/>
          <dgm:resizeHandles val="exact"/>
        </dgm:presLayoutVars>
      </dgm:prSet>
      <dgm:spPr/>
    </dgm:pt>
  </dgm:ptLst>
  <dgm:cxnLst>
    <dgm:cxn modelId="{E604E221-178F-4AE7-AFC7-C5A551075374}" type="presOf" srcId="{7D50BF85-A17D-4769-898E-0CEE764AE3FD}" destId="{6B0642EC-B704-4FB5-BEFF-B9C2346BAF1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3CDD956E-B25E-4BFC-AC1D-89B0D985090B}">
      <dgm:prSet phldrT="[Text]"/>
      <dgm:spPr>
        <a:solidFill>
          <a:schemeClr val="accent5">
            <a:lumMod val="50000"/>
          </a:schemeClr>
        </a:solidFill>
      </dgm:spPr>
      <dgm:t>
        <a:bodyPr/>
        <a:lstStyle/>
        <a:p>
          <a:r>
            <a:rPr lang="en-GB">
              <a:solidFill>
                <a:schemeClr val="bg1"/>
              </a:solidFill>
            </a:rPr>
            <a:t>Healthcare</a:t>
          </a:r>
          <a:r>
            <a:rPr lang="en-GB"/>
            <a:t> </a:t>
          </a:r>
          <a:r>
            <a:rPr lang="en-GB">
              <a:solidFill>
                <a:schemeClr val="bg1"/>
              </a:solidFill>
            </a:rPr>
            <a:t>worker</a:t>
          </a:r>
        </a:p>
      </dgm:t>
    </dgm:pt>
    <dgm:pt modelId="{FCAD95C3-7F0E-49C7-92B9-1D5C1BCAD73C}" type="parTrans" cxnId="{84DA3B4A-CE10-45B9-A4E6-9CDB093F4780}">
      <dgm:prSet/>
      <dgm:spPr/>
      <dgm:t>
        <a:bodyPr/>
        <a:lstStyle/>
        <a:p>
          <a:endParaRPr lang="en-GB"/>
        </a:p>
      </dgm:t>
    </dgm:pt>
    <dgm:pt modelId="{D889D010-60ED-4736-8B67-04D39EB518A5}" type="sibTrans" cxnId="{84DA3B4A-CE10-45B9-A4E6-9CDB093F4780}">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C8C15F7A-B62A-492D-BC74-895775B07684}" type="pres">
      <dgm:prSet presAssocID="{3CDD956E-B25E-4BFC-AC1D-89B0D985090B}" presName="parTxOnly" presStyleLbl="node1" presStyleIdx="0" presStyleCnt="1" custLinFactNeighborX="-112" custLinFactNeighborY="42630">
        <dgm:presLayoutVars>
          <dgm:chMax val="0"/>
          <dgm:chPref val="0"/>
          <dgm:bulletEnabled val="1"/>
        </dgm:presLayoutVars>
      </dgm:prSet>
      <dgm:spPr/>
    </dgm:pt>
  </dgm:ptLst>
  <dgm:cxnLst>
    <dgm:cxn modelId="{A43FDF09-7F9B-45B4-886C-899B84925176}" type="presOf" srcId="{3CDD956E-B25E-4BFC-AC1D-89B0D985090B}" destId="{C8C15F7A-B62A-492D-BC74-895775B07684}" srcOrd="0" destOrd="0" presId="urn:microsoft.com/office/officeart/2005/8/layout/chevron1"/>
    <dgm:cxn modelId="{E604E221-178F-4AE7-AFC7-C5A551075374}" type="presOf" srcId="{7D50BF85-A17D-4769-898E-0CEE764AE3FD}" destId="{6B0642EC-B704-4FB5-BEFF-B9C2346BAF14}" srcOrd="0" destOrd="0" presId="urn:microsoft.com/office/officeart/2005/8/layout/chevron1"/>
    <dgm:cxn modelId="{84DA3B4A-CE10-45B9-A4E6-9CDB093F4780}" srcId="{7D50BF85-A17D-4769-898E-0CEE764AE3FD}" destId="{3CDD956E-B25E-4BFC-AC1D-89B0D985090B}" srcOrd="0" destOrd="0" parTransId="{FCAD95C3-7F0E-49C7-92B9-1D5C1BCAD73C}" sibTransId="{D889D010-60ED-4736-8B67-04D39EB518A5}"/>
    <dgm:cxn modelId="{AE82B7FD-7CF1-4639-BD50-656CD5A6FE94}" type="presParOf" srcId="{6B0642EC-B704-4FB5-BEFF-B9C2346BAF14}" destId="{C8C15F7A-B62A-492D-BC74-895775B0768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3CDD956E-B25E-4BFC-AC1D-89B0D985090B}">
      <dgm:prSet phldrT="[Text]"/>
      <dgm:spPr>
        <a:solidFill>
          <a:schemeClr val="accent5">
            <a:lumMod val="50000"/>
          </a:schemeClr>
        </a:solidFill>
      </dgm:spPr>
      <dgm:t>
        <a:bodyPr/>
        <a:lstStyle/>
        <a:p>
          <a:r>
            <a:rPr lang="en-GB">
              <a:solidFill>
                <a:schemeClr val="bg1"/>
              </a:solidFill>
            </a:rPr>
            <a:t>Healthcare</a:t>
          </a:r>
          <a:r>
            <a:rPr lang="en-GB"/>
            <a:t> </a:t>
          </a:r>
          <a:r>
            <a:rPr lang="en-GB">
              <a:solidFill>
                <a:schemeClr val="bg1"/>
              </a:solidFill>
            </a:rPr>
            <a:t>worker</a:t>
          </a:r>
        </a:p>
      </dgm:t>
    </dgm:pt>
    <dgm:pt modelId="{FCAD95C3-7F0E-49C7-92B9-1D5C1BCAD73C}" type="parTrans" cxnId="{84DA3B4A-CE10-45B9-A4E6-9CDB093F4780}">
      <dgm:prSet/>
      <dgm:spPr/>
      <dgm:t>
        <a:bodyPr/>
        <a:lstStyle/>
        <a:p>
          <a:endParaRPr lang="en-GB"/>
        </a:p>
      </dgm:t>
    </dgm:pt>
    <dgm:pt modelId="{D889D010-60ED-4736-8B67-04D39EB518A5}" type="sibTrans" cxnId="{84DA3B4A-CE10-45B9-A4E6-9CDB093F4780}">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C8C15F7A-B62A-492D-BC74-895775B07684}" type="pres">
      <dgm:prSet presAssocID="{3CDD956E-B25E-4BFC-AC1D-89B0D985090B}" presName="parTxOnly" presStyleLbl="node1" presStyleIdx="0" presStyleCnt="1" custLinFactNeighborX="-112" custLinFactNeighborY="42630">
        <dgm:presLayoutVars>
          <dgm:chMax val="0"/>
          <dgm:chPref val="0"/>
          <dgm:bulletEnabled val="1"/>
        </dgm:presLayoutVars>
      </dgm:prSet>
      <dgm:spPr/>
    </dgm:pt>
  </dgm:ptLst>
  <dgm:cxnLst>
    <dgm:cxn modelId="{A43FDF09-7F9B-45B4-886C-899B84925176}" type="presOf" srcId="{3CDD956E-B25E-4BFC-AC1D-89B0D985090B}" destId="{C8C15F7A-B62A-492D-BC74-895775B07684}" srcOrd="0" destOrd="0" presId="urn:microsoft.com/office/officeart/2005/8/layout/chevron1"/>
    <dgm:cxn modelId="{E604E221-178F-4AE7-AFC7-C5A551075374}" type="presOf" srcId="{7D50BF85-A17D-4769-898E-0CEE764AE3FD}" destId="{6B0642EC-B704-4FB5-BEFF-B9C2346BAF14}" srcOrd="0" destOrd="0" presId="urn:microsoft.com/office/officeart/2005/8/layout/chevron1"/>
    <dgm:cxn modelId="{84DA3B4A-CE10-45B9-A4E6-9CDB093F4780}" srcId="{7D50BF85-A17D-4769-898E-0CEE764AE3FD}" destId="{3CDD956E-B25E-4BFC-AC1D-89B0D985090B}" srcOrd="0" destOrd="0" parTransId="{FCAD95C3-7F0E-49C7-92B9-1D5C1BCAD73C}" sibTransId="{D889D010-60ED-4736-8B67-04D39EB518A5}"/>
    <dgm:cxn modelId="{AE82B7FD-7CF1-4639-BD50-656CD5A6FE94}" type="presParOf" srcId="{6B0642EC-B704-4FB5-BEFF-B9C2346BAF14}" destId="{C8C15F7A-B62A-492D-BC74-895775B0768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6B0642EC-B704-4FB5-BEFF-B9C2346BAF14}" type="pres">
      <dgm:prSet presAssocID="{7D50BF85-A17D-4769-898E-0CEE764AE3FD}" presName="Name0" presStyleCnt="0">
        <dgm:presLayoutVars>
          <dgm:dir/>
          <dgm:animLvl val="lvl"/>
          <dgm:resizeHandles val="exact"/>
        </dgm:presLayoutVars>
      </dgm:prSet>
      <dgm:spPr/>
    </dgm:pt>
  </dgm:ptLst>
  <dgm:cxnLst>
    <dgm:cxn modelId="{E604E221-178F-4AE7-AFC7-C5A551075374}" type="presOf" srcId="{7D50BF85-A17D-4769-898E-0CEE764AE3FD}" destId="{6B0642EC-B704-4FB5-BEFF-B9C2346BAF1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3CDD956E-B25E-4BFC-AC1D-89B0D985090B}">
      <dgm:prSet phldrT="[Text]"/>
      <dgm:spPr>
        <a:solidFill>
          <a:schemeClr val="accent1"/>
        </a:solidFill>
      </dgm:spPr>
      <dgm:t>
        <a:bodyPr/>
        <a:lstStyle/>
        <a:p>
          <a:r>
            <a:rPr lang="en-GB">
              <a:solidFill>
                <a:schemeClr val="bg1"/>
              </a:solidFill>
            </a:rPr>
            <a:t>Potential</a:t>
          </a:r>
        </a:p>
      </dgm:t>
    </dgm:pt>
    <dgm:pt modelId="{FCAD95C3-7F0E-49C7-92B9-1D5C1BCAD73C}" type="parTrans" cxnId="{84DA3B4A-CE10-45B9-A4E6-9CDB093F4780}">
      <dgm:prSet/>
      <dgm:spPr/>
      <dgm:t>
        <a:bodyPr/>
        <a:lstStyle/>
        <a:p>
          <a:endParaRPr lang="en-GB"/>
        </a:p>
      </dgm:t>
    </dgm:pt>
    <dgm:pt modelId="{D889D010-60ED-4736-8B67-04D39EB518A5}" type="sibTrans" cxnId="{84DA3B4A-CE10-45B9-A4E6-9CDB093F4780}">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C8C15F7A-B62A-492D-BC74-895775B07684}" type="pres">
      <dgm:prSet presAssocID="{3CDD956E-B25E-4BFC-AC1D-89B0D985090B}" presName="parTxOnly" presStyleLbl="node1" presStyleIdx="0" presStyleCnt="1" custLinFactNeighborX="-112" custLinFactNeighborY="42630">
        <dgm:presLayoutVars>
          <dgm:chMax val="0"/>
          <dgm:chPref val="0"/>
          <dgm:bulletEnabled val="1"/>
        </dgm:presLayoutVars>
      </dgm:prSet>
      <dgm:spPr/>
    </dgm:pt>
  </dgm:ptLst>
  <dgm:cxnLst>
    <dgm:cxn modelId="{A43FDF09-7F9B-45B4-886C-899B84925176}" type="presOf" srcId="{3CDD956E-B25E-4BFC-AC1D-89B0D985090B}" destId="{C8C15F7A-B62A-492D-BC74-895775B07684}" srcOrd="0" destOrd="0" presId="urn:microsoft.com/office/officeart/2005/8/layout/chevron1"/>
    <dgm:cxn modelId="{E604E221-178F-4AE7-AFC7-C5A551075374}" type="presOf" srcId="{7D50BF85-A17D-4769-898E-0CEE764AE3FD}" destId="{6B0642EC-B704-4FB5-BEFF-B9C2346BAF14}" srcOrd="0" destOrd="0" presId="urn:microsoft.com/office/officeart/2005/8/layout/chevron1"/>
    <dgm:cxn modelId="{84DA3B4A-CE10-45B9-A4E6-9CDB093F4780}" srcId="{7D50BF85-A17D-4769-898E-0CEE764AE3FD}" destId="{3CDD956E-B25E-4BFC-AC1D-89B0D985090B}" srcOrd="0" destOrd="0" parTransId="{FCAD95C3-7F0E-49C7-92B9-1D5C1BCAD73C}" sibTransId="{D889D010-60ED-4736-8B67-04D39EB518A5}"/>
    <dgm:cxn modelId="{AE82B7FD-7CF1-4639-BD50-656CD5A6FE94}" type="presParOf" srcId="{6B0642EC-B704-4FB5-BEFF-B9C2346BAF14}" destId="{C8C15F7A-B62A-492D-BC74-895775B0768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3CDD956E-B25E-4BFC-AC1D-89B0D985090B}">
      <dgm:prSet phldrT="[Text]"/>
      <dgm:spPr>
        <a:solidFill>
          <a:schemeClr val="accent1"/>
        </a:solidFill>
      </dgm:spPr>
      <dgm:t>
        <a:bodyPr/>
        <a:lstStyle/>
        <a:p>
          <a:r>
            <a:rPr lang="en-GB">
              <a:solidFill>
                <a:schemeClr val="bg1"/>
              </a:solidFill>
            </a:rPr>
            <a:t>Potential</a:t>
          </a:r>
        </a:p>
      </dgm:t>
    </dgm:pt>
    <dgm:pt modelId="{FCAD95C3-7F0E-49C7-92B9-1D5C1BCAD73C}" type="parTrans" cxnId="{84DA3B4A-CE10-45B9-A4E6-9CDB093F4780}">
      <dgm:prSet/>
      <dgm:spPr/>
      <dgm:t>
        <a:bodyPr/>
        <a:lstStyle/>
        <a:p>
          <a:endParaRPr lang="en-GB"/>
        </a:p>
      </dgm:t>
    </dgm:pt>
    <dgm:pt modelId="{D889D010-60ED-4736-8B67-04D39EB518A5}" type="sibTrans" cxnId="{84DA3B4A-CE10-45B9-A4E6-9CDB093F4780}">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C8C15F7A-B62A-492D-BC74-895775B07684}" type="pres">
      <dgm:prSet presAssocID="{3CDD956E-B25E-4BFC-AC1D-89B0D985090B}" presName="parTxOnly" presStyleLbl="node1" presStyleIdx="0" presStyleCnt="1" custLinFactNeighborX="-112" custLinFactNeighborY="42630">
        <dgm:presLayoutVars>
          <dgm:chMax val="0"/>
          <dgm:chPref val="0"/>
          <dgm:bulletEnabled val="1"/>
        </dgm:presLayoutVars>
      </dgm:prSet>
      <dgm:spPr/>
    </dgm:pt>
  </dgm:ptLst>
  <dgm:cxnLst>
    <dgm:cxn modelId="{A43FDF09-7F9B-45B4-886C-899B84925176}" type="presOf" srcId="{3CDD956E-B25E-4BFC-AC1D-89B0D985090B}" destId="{C8C15F7A-B62A-492D-BC74-895775B07684}" srcOrd="0" destOrd="0" presId="urn:microsoft.com/office/officeart/2005/8/layout/chevron1"/>
    <dgm:cxn modelId="{E604E221-178F-4AE7-AFC7-C5A551075374}" type="presOf" srcId="{7D50BF85-A17D-4769-898E-0CEE764AE3FD}" destId="{6B0642EC-B704-4FB5-BEFF-B9C2346BAF14}" srcOrd="0" destOrd="0" presId="urn:microsoft.com/office/officeart/2005/8/layout/chevron1"/>
    <dgm:cxn modelId="{84DA3B4A-CE10-45B9-A4E6-9CDB093F4780}" srcId="{7D50BF85-A17D-4769-898E-0CEE764AE3FD}" destId="{3CDD956E-B25E-4BFC-AC1D-89B0D985090B}" srcOrd="0" destOrd="0" parTransId="{FCAD95C3-7F0E-49C7-92B9-1D5C1BCAD73C}" sibTransId="{D889D010-60ED-4736-8B67-04D39EB518A5}"/>
    <dgm:cxn modelId="{AE82B7FD-7CF1-4639-BD50-656CD5A6FE94}" type="presParOf" srcId="{6B0642EC-B704-4FB5-BEFF-B9C2346BAF14}" destId="{C8C15F7A-B62A-492D-BC74-895775B0768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B13C27-0B02-4321-AF32-6AD77B3FA3B1}"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FC5CB35B-4A5A-4D52-BD9F-8442F76EAE0B}">
      <dgm:prSet phldrT="[Text]"/>
      <dgm:spPr/>
      <dgm:t>
        <a:bodyPr/>
        <a:lstStyle/>
        <a:p>
          <a:r>
            <a:rPr lang="en-GB">
              <a:solidFill>
                <a:schemeClr val="tx1"/>
              </a:solidFill>
              <a:latin typeface="+mn-lt"/>
            </a:rPr>
            <a:t>Clare Kerswill, Project Lead, Global Health Unit</a:t>
          </a:r>
        </a:p>
      </dgm:t>
    </dgm:pt>
    <dgm:pt modelId="{53130458-0BBB-4F0B-948C-41033B43AD27}" type="parTrans" cxnId="{B2F5281E-6B64-48F8-A407-2F898C5C55EB}">
      <dgm:prSet/>
      <dgm:spPr/>
      <dgm:t>
        <a:bodyPr/>
        <a:lstStyle/>
        <a:p>
          <a:endParaRPr lang="en-GB"/>
        </a:p>
      </dgm:t>
    </dgm:pt>
    <dgm:pt modelId="{548F4F93-D89E-4799-AB14-2E6C1271FD13}" type="sibTrans" cxnId="{B2F5281E-6B64-48F8-A407-2F898C5C55EB}">
      <dgm:prSet/>
      <dgm:spPr/>
      <dgm:t>
        <a:bodyPr/>
        <a:lstStyle/>
        <a:p>
          <a:endParaRPr lang="en-GB"/>
        </a:p>
      </dgm:t>
    </dgm:pt>
    <dgm:pt modelId="{52229BD2-3FD5-4BE2-958B-1DC5EFF0F16B}">
      <dgm:prSet phldr="0"/>
      <dgm:spPr/>
      <dgm:t>
        <a:bodyPr/>
        <a:lstStyle/>
        <a:p>
          <a:r>
            <a:rPr lang="en-GB" dirty="0">
              <a:solidFill>
                <a:schemeClr val="tx1"/>
              </a:solidFill>
              <a:latin typeface="+mn-lt"/>
              <a:cs typeface="Calibri"/>
            </a:rPr>
            <a:t>Ronke Akerele, Director of Culture Transformation, NHS England</a:t>
          </a:r>
          <a:endParaRPr lang="en-GB" dirty="0">
            <a:solidFill>
              <a:schemeClr val="tx1"/>
            </a:solidFill>
            <a:latin typeface="+mn-lt"/>
          </a:endParaRPr>
        </a:p>
      </dgm:t>
    </dgm:pt>
    <dgm:pt modelId="{1587D4C6-79CB-4CDD-B7D8-963F2F2DC723}" type="parTrans" cxnId="{0F119386-2D44-4473-8A22-5AC805C9FC7C}">
      <dgm:prSet/>
      <dgm:spPr/>
      <dgm:t>
        <a:bodyPr/>
        <a:lstStyle/>
        <a:p>
          <a:endParaRPr lang="en-GB"/>
        </a:p>
      </dgm:t>
    </dgm:pt>
    <dgm:pt modelId="{1545FEDC-D2B6-40CF-93A9-1C077C36F954}" type="sibTrans" cxnId="{0F119386-2D44-4473-8A22-5AC805C9FC7C}">
      <dgm:prSet/>
      <dgm:spPr/>
      <dgm:t>
        <a:bodyPr/>
        <a:lstStyle/>
        <a:p>
          <a:endParaRPr lang="en-GB"/>
        </a:p>
      </dgm:t>
    </dgm:pt>
    <dgm:pt modelId="{84B4C66A-40BD-45C8-938A-D2A4F9480417}">
      <dgm:prSet phldr="0"/>
      <dgm:spPr/>
      <dgm:t>
        <a:bodyPr/>
        <a:lstStyle/>
        <a:p>
          <a:pPr rtl="0"/>
          <a:r>
            <a:rPr lang="en-GB">
              <a:solidFill>
                <a:schemeClr val="tx1"/>
              </a:solidFill>
              <a:latin typeface="+mn-lt"/>
              <a:cs typeface="Calibri"/>
            </a:rPr>
            <a:t>Ian Wheeler, Head of PD&amp;C, Global Health Unit</a:t>
          </a:r>
        </a:p>
      </dgm:t>
    </dgm:pt>
    <dgm:pt modelId="{47DB1F60-0C3D-424F-BC26-1C78FC78D5E9}" type="parTrans" cxnId="{1D28500F-356F-446D-AF6E-DC0441AF07A5}">
      <dgm:prSet/>
      <dgm:spPr/>
      <dgm:t>
        <a:bodyPr/>
        <a:lstStyle/>
        <a:p>
          <a:endParaRPr lang="en-GB"/>
        </a:p>
      </dgm:t>
    </dgm:pt>
    <dgm:pt modelId="{D4690620-85F5-4BA6-8F4E-F6EBFA7E0EF3}" type="sibTrans" cxnId="{1D28500F-356F-446D-AF6E-DC0441AF07A5}">
      <dgm:prSet/>
      <dgm:spPr/>
      <dgm:t>
        <a:bodyPr/>
        <a:lstStyle/>
        <a:p>
          <a:endParaRPr lang="en-GB"/>
        </a:p>
      </dgm:t>
    </dgm:pt>
    <dgm:pt modelId="{EDD0BC4C-3271-43BA-B767-52CD98404B09}">
      <dgm:prSet phldr="0"/>
      <dgm:spPr/>
      <dgm:t>
        <a:bodyPr/>
        <a:lstStyle/>
        <a:p>
          <a:pPr rtl="0"/>
          <a:r>
            <a:rPr lang="en-GB">
              <a:solidFill>
                <a:schemeClr val="tx1"/>
              </a:solidFill>
              <a:latin typeface="+mn-lt"/>
              <a:cs typeface="Calibri"/>
            </a:rPr>
            <a:t>Nandini Chakraborty, Consultant Psychiatrist &amp; National Lead for Recruitment in Psychiatry </a:t>
          </a:r>
        </a:p>
      </dgm:t>
    </dgm:pt>
    <dgm:pt modelId="{76392839-8D8A-453D-86F0-3427AEF71DC3}" type="parTrans" cxnId="{2ECEC8EF-A752-4FE1-9C67-4C136EB2CEAC}">
      <dgm:prSet/>
      <dgm:spPr/>
      <dgm:t>
        <a:bodyPr/>
        <a:lstStyle/>
        <a:p>
          <a:endParaRPr lang="en-GB"/>
        </a:p>
      </dgm:t>
    </dgm:pt>
    <dgm:pt modelId="{858D1788-8E8D-48A1-82AE-9BD19EB132BB}" type="sibTrans" cxnId="{2ECEC8EF-A752-4FE1-9C67-4C136EB2CEAC}">
      <dgm:prSet/>
      <dgm:spPr/>
      <dgm:t>
        <a:bodyPr/>
        <a:lstStyle/>
        <a:p>
          <a:endParaRPr lang="en-GB"/>
        </a:p>
      </dgm:t>
    </dgm:pt>
    <dgm:pt modelId="{CB6C7F66-BD26-400F-B353-7D04DC627BB1}">
      <dgm:prSet/>
      <dgm:spPr/>
      <dgm:t>
        <a:bodyPr/>
        <a:lstStyle/>
        <a:p>
          <a:r>
            <a:rPr lang="en-GB">
              <a:solidFill>
                <a:schemeClr val="tx1"/>
              </a:solidFill>
            </a:rPr>
            <a:t>Henrietta Bankas, Head of Portfolio, Blended learning and educator workforce strategy.</a:t>
          </a:r>
        </a:p>
      </dgm:t>
    </dgm:pt>
    <dgm:pt modelId="{9B2710D3-14D6-4892-9A55-90D19E3CCA6D}" type="parTrans" cxnId="{AD2FE048-ABB7-4484-BFFD-1C0F2D624720}">
      <dgm:prSet/>
      <dgm:spPr/>
      <dgm:t>
        <a:bodyPr/>
        <a:lstStyle/>
        <a:p>
          <a:endParaRPr lang="en-GB"/>
        </a:p>
      </dgm:t>
    </dgm:pt>
    <dgm:pt modelId="{88E04E77-1699-43C3-8655-AC6C516EDDD4}" type="sibTrans" cxnId="{AD2FE048-ABB7-4484-BFFD-1C0F2D624720}">
      <dgm:prSet/>
      <dgm:spPr/>
      <dgm:t>
        <a:bodyPr/>
        <a:lstStyle/>
        <a:p>
          <a:endParaRPr lang="en-GB"/>
        </a:p>
      </dgm:t>
    </dgm:pt>
    <dgm:pt modelId="{5FF60192-7977-4604-9F85-4C94BF3B621A}">
      <dgm:prSet/>
      <dgm:spPr/>
      <dgm:t>
        <a:bodyPr/>
        <a:lstStyle/>
        <a:p>
          <a:r>
            <a:rPr lang="en-GB">
              <a:solidFill>
                <a:schemeClr val="tx1"/>
              </a:solidFill>
            </a:rPr>
            <a:t>Michelle Thompson, Senior Lead NHS system capability</a:t>
          </a:r>
        </a:p>
      </dgm:t>
    </dgm:pt>
    <dgm:pt modelId="{99DC905B-1128-42B2-94BE-F3C92990E07B}" type="parTrans" cxnId="{45FE3209-B0F0-4459-817E-E671AA2BFB2E}">
      <dgm:prSet/>
      <dgm:spPr/>
      <dgm:t>
        <a:bodyPr/>
        <a:lstStyle/>
        <a:p>
          <a:endParaRPr lang="en-GB"/>
        </a:p>
      </dgm:t>
    </dgm:pt>
    <dgm:pt modelId="{05FF5E65-4F7E-402D-8AA2-E1B17A599461}" type="sibTrans" cxnId="{45FE3209-B0F0-4459-817E-E671AA2BFB2E}">
      <dgm:prSet/>
      <dgm:spPr/>
      <dgm:t>
        <a:bodyPr/>
        <a:lstStyle/>
        <a:p>
          <a:endParaRPr lang="en-GB"/>
        </a:p>
      </dgm:t>
    </dgm:pt>
    <dgm:pt modelId="{F5F95A73-278C-4053-812C-63397320D56F}" type="pres">
      <dgm:prSet presAssocID="{88B13C27-0B02-4321-AF32-6AD77B3FA3B1}" presName="Name0" presStyleCnt="0">
        <dgm:presLayoutVars>
          <dgm:dir/>
          <dgm:resizeHandles val="exact"/>
        </dgm:presLayoutVars>
      </dgm:prSet>
      <dgm:spPr/>
    </dgm:pt>
    <dgm:pt modelId="{C37B6472-7463-49F4-849D-D4BC27DE2E8A}" type="pres">
      <dgm:prSet presAssocID="{EDD0BC4C-3271-43BA-B767-52CD98404B09}" presName="composite" presStyleCnt="0"/>
      <dgm:spPr/>
    </dgm:pt>
    <dgm:pt modelId="{4F297C39-046D-421C-9239-2D9C1561EB65}" type="pres">
      <dgm:prSet presAssocID="{EDD0BC4C-3271-43BA-B767-52CD98404B09}" presName="rect1" presStyleLbl="trAlignAcc1" presStyleIdx="0" presStyleCnt="6">
        <dgm:presLayoutVars>
          <dgm:bulletEnabled val="1"/>
        </dgm:presLayoutVars>
      </dgm:prSet>
      <dgm:spPr/>
    </dgm:pt>
    <dgm:pt modelId="{4B6FB28C-C125-4C62-9F6E-50F020E2280D}" type="pres">
      <dgm:prSet presAssocID="{EDD0BC4C-3271-43BA-B767-52CD98404B09}"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dgm:spPr>
    </dgm:pt>
    <dgm:pt modelId="{A342C630-FD59-4177-884B-91CBCEDE8439}" type="pres">
      <dgm:prSet presAssocID="{858D1788-8E8D-48A1-82AE-9BD19EB132BB}" presName="sibTrans" presStyleCnt="0"/>
      <dgm:spPr/>
    </dgm:pt>
    <dgm:pt modelId="{27938718-6786-4E6C-B6DF-89AEDFD4EC9D}" type="pres">
      <dgm:prSet presAssocID="{52229BD2-3FD5-4BE2-958B-1DC5EFF0F16B}" presName="composite" presStyleCnt="0"/>
      <dgm:spPr/>
    </dgm:pt>
    <dgm:pt modelId="{2BE3760B-EFDA-46B0-B629-F374FB5E246A}" type="pres">
      <dgm:prSet presAssocID="{52229BD2-3FD5-4BE2-958B-1DC5EFF0F16B}" presName="rect1" presStyleLbl="trAlignAcc1" presStyleIdx="1" presStyleCnt="6">
        <dgm:presLayoutVars>
          <dgm:bulletEnabled val="1"/>
        </dgm:presLayoutVars>
      </dgm:prSet>
      <dgm:spPr/>
    </dgm:pt>
    <dgm:pt modelId="{515F0751-30B0-4134-9CEB-7AF313700A1B}" type="pres">
      <dgm:prSet presAssocID="{52229BD2-3FD5-4BE2-958B-1DC5EFF0F16B}" presName="rect2" presStyleLbl="fgImgPlace1" presStyleIdx="1" presStyleCnt="6"/>
      <dgm:spPr>
        <a:blipFill>
          <a:blip xmlns:r="http://schemas.openxmlformats.org/officeDocument/2006/relationships" r:embed="rId2"/>
          <a:srcRect/>
          <a:stretch>
            <a:fillRect l="-16000" r="-16000"/>
          </a:stretch>
        </a:blipFill>
      </dgm:spPr>
    </dgm:pt>
    <dgm:pt modelId="{92D2776A-1C86-4741-A1C9-9D10CAD3F652}" type="pres">
      <dgm:prSet presAssocID="{1545FEDC-D2B6-40CF-93A9-1C077C36F954}" presName="sibTrans" presStyleCnt="0"/>
      <dgm:spPr/>
    </dgm:pt>
    <dgm:pt modelId="{C525A9E6-CBC0-41CD-AE00-C8EA2FC70A47}" type="pres">
      <dgm:prSet presAssocID="{CB6C7F66-BD26-400F-B353-7D04DC627BB1}" presName="composite" presStyleCnt="0"/>
      <dgm:spPr/>
    </dgm:pt>
    <dgm:pt modelId="{66D5D750-0E9B-4342-A2DD-6C2E79324CB2}" type="pres">
      <dgm:prSet presAssocID="{CB6C7F66-BD26-400F-B353-7D04DC627BB1}" presName="rect1" presStyleLbl="trAlignAcc1" presStyleIdx="2" presStyleCnt="6">
        <dgm:presLayoutVars>
          <dgm:bulletEnabled val="1"/>
        </dgm:presLayoutVars>
      </dgm:prSet>
      <dgm:spPr/>
    </dgm:pt>
    <dgm:pt modelId="{00557EF5-9600-450E-8647-0E92AA5F04AF}" type="pres">
      <dgm:prSet presAssocID="{CB6C7F66-BD26-400F-B353-7D04DC627BB1}" presName="rect2" presStyleLbl="fgImgPlace1" presStyleIdx="2" presStyleCnt="6"/>
      <dgm:spPr/>
    </dgm:pt>
    <dgm:pt modelId="{2F9966DB-23C7-42E0-86B8-B042AE100BBC}" type="pres">
      <dgm:prSet presAssocID="{88E04E77-1699-43C3-8655-AC6C516EDDD4}" presName="sibTrans" presStyleCnt="0"/>
      <dgm:spPr/>
    </dgm:pt>
    <dgm:pt modelId="{F54D101E-600D-4407-A078-5056A3D12A9F}" type="pres">
      <dgm:prSet presAssocID="{84B4C66A-40BD-45C8-938A-D2A4F9480417}" presName="composite" presStyleCnt="0"/>
      <dgm:spPr/>
    </dgm:pt>
    <dgm:pt modelId="{CB3CD94D-C275-4060-85D5-DF003C866012}" type="pres">
      <dgm:prSet presAssocID="{84B4C66A-40BD-45C8-938A-D2A4F9480417}" presName="rect1" presStyleLbl="trAlignAcc1" presStyleIdx="3" presStyleCnt="6" custLinFactNeighborX="1002">
        <dgm:presLayoutVars>
          <dgm:bulletEnabled val="1"/>
        </dgm:presLayoutVars>
      </dgm:prSet>
      <dgm:spPr/>
    </dgm:pt>
    <dgm:pt modelId="{E92EB68D-5E94-41C9-99DE-B8A9514BE702}" type="pres">
      <dgm:prSet presAssocID="{84B4C66A-40BD-45C8-938A-D2A4F9480417}" presName="rect2" presStyleLbl="fgImgPlace1" presStyleIdx="3" presStyleCnt="6" custAng="5400000" custScaleX="141465" custScaleY="65254" custLinFactNeighborX="-13510" custLinFactNeighborY="7400"/>
      <dgm:spPr>
        <a:blipFill>
          <a:blip xmlns:r="http://schemas.openxmlformats.org/officeDocument/2006/relationships" r:embed="rId3"/>
          <a:srcRect/>
          <a:stretch>
            <a:fillRect t="-7000" b="-7000"/>
          </a:stretch>
        </a:blipFill>
      </dgm:spPr>
    </dgm:pt>
    <dgm:pt modelId="{681DFBFE-5332-4607-908E-B00DBBCCBB2E}" type="pres">
      <dgm:prSet presAssocID="{D4690620-85F5-4BA6-8F4E-F6EBFA7E0EF3}" presName="sibTrans" presStyleCnt="0"/>
      <dgm:spPr/>
    </dgm:pt>
    <dgm:pt modelId="{FC9C3806-B1E1-4BF3-B508-FDB30D975D94}" type="pres">
      <dgm:prSet presAssocID="{5FF60192-7977-4604-9F85-4C94BF3B621A}" presName="composite" presStyleCnt="0"/>
      <dgm:spPr/>
    </dgm:pt>
    <dgm:pt modelId="{3C6009B4-AEFF-496B-9437-5B6655F10920}" type="pres">
      <dgm:prSet presAssocID="{5FF60192-7977-4604-9F85-4C94BF3B621A}" presName="rect1" presStyleLbl="trAlignAcc1" presStyleIdx="4" presStyleCnt="6">
        <dgm:presLayoutVars>
          <dgm:bulletEnabled val="1"/>
        </dgm:presLayoutVars>
      </dgm:prSet>
      <dgm:spPr/>
    </dgm:pt>
    <dgm:pt modelId="{AA4EA3AE-6DD8-4995-80AD-DA378B35E634}" type="pres">
      <dgm:prSet presAssocID="{5FF60192-7977-4604-9F85-4C94BF3B621A}" presName="rect2" presStyleLbl="fgImgPlace1" presStyleIdx="4" presStyleCnt="6"/>
      <dgm:spPr/>
    </dgm:pt>
    <dgm:pt modelId="{96DC4B53-4127-49AE-BAC1-D7E811CBDE38}" type="pres">
      <dgm:prSet presAssocID="{05FF5E65-4F7E-402D-8AA2-E1B17A599461}" presName="sibTrans" presStyleCnt="0"/>
      <dgm:spPr/>
    </dgm:pt>
    <dgm:pt modelId="{185D40BC-7B6E-449B-AC48-85CB48CFEDFD}" type="pres">
      <dgm:prSet presAssocID="{FC5CB35B-4A5A-4D52-BD9F-8442F76EAE0B}" presName="composite" presStyleCnt="0"/>
      <dgm:spPr/>
    </dgm:pt>
    <dgm:pt modelId="{27425789-416D-4109-9A63-6363AE4AE61B}" type="pres">
      <dgm:prSet presAssocID="{FC5CB35B-4A5A-4D52-BD9F-8442F76EAE0B}" presName="rect1" presStyleLbl="trAlignAcc1" presStyleIdx="5" presStyleCnt="6">
        <dgm:presLayoutVars>
          <dgm:bulletEnabled val="1"/>
        </dgm:presLayoutVars>
      </dgm:prSet>
      <dgm:spPr/>
    </dgm:pt>
    <dgm:pt modelId="{843773FD-CF52-4008-83B2-05E09D9A3C89}" type="pres">
      <dgm:prSet presAssocID="{FC5CB35B-4A5A-4D52-BD9F-8442F76EAE0B}" presName="rect2" presStyleLbl="fgImgPlace1" presStyleIdx="5"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Lst>
  <dgm:cxnLst>
    <dgm:cxn modelId="{9C568E01-06E8-4847-AE00-FE1F2DD4CCF0}" type="presOf" srcId="{EDD0BC4C-3271-43BA-B767-52CD98404B09}" destId="{4F297C39-046D-421C-9239-2D9C1561EB65}" srcOrd="0" destOrd="0" presId="urn:microsoft.com/office/officeart/2008/layout/PictureStrips"/>
    <dgm:cxn modelId="{45FE3209-B0F0-4459-817E-E671AA2BFB2E}" srcId="{88B13C27-0B02-4321-AF32-6AD77B3FA3B1}" destId="{5FF60192-7977-4604-9F85-4C94BF3B621A}" srcOrd="4" destOrd="0" parTransId="{99DC905B-1128-42B2-94BE-F3C92990E07B}" sibTransId="{05FF5E65-4F7E-402D-8AA2-E1B17A599461}"/>
    <dgm:cxn modelId="{1D28500F-356F-446D-AF6E-DC0441AF07A5}" srcId="{88B13C27-0B02-4321-AF32-6AD77B3FA3B1}" destId="{84B4C66A-40BD-45C8-938A-D2A4F9480417}" srcOrd="3" destOrd="0" parTransId="{47DB1F60-0C3D-424F-BC26-1C78FC78D5E9}" sibTransId="{D4690620-85F5-4BA6-8F4E-F6EBFA7E0EF3}"/>
    <dgm:cxn modelId="{B2F5281E-6B64-48F8-A407-2F898C5C55EB}" srcId="{88B13C27-0B02-4321-AF32-6AD77B3FA3B1}" destId="{FC5CB35B-4A5A-4D52-BD9F-8442F76EAE0B}" srcOrd="5" destOrd="0" parTransId="{53130458-0BBB-4F0B-948C-41033B43AD27}" sibTransId="{548F4F93-D89E-4799-AB14-2E6C1271FD13}"/>
    <dgm:cxn modelId="{8C272F37-1C12-4D2A-938E-180458354D05}" type="presOf" srcId="{88B13C27-0B02-4321-AF32-6AD77B3FA3B1}" destId="{F5F95A73-278C-4053-812C-63397320D56F}" srcOrd="0" destOrd="0" presId="urn:microsoft.com/office/officeart/2008/layout/PictureStrips"/>
    <dgm:cxn modelId="{AD2FE048-ABB7-4484-BFFD-1C0F2D624720}" srcId="{88B13C27-0B02-4321-AF32-6AD77B3FA3B1}" destId="{CB6C7F66-BD26-400F-B353-7D04DC627BB1}" srcOrd="2" destOrd="0" parTransId="{9B2710D3-14D6-4892-9A55-90D19E3CCA6D}" sibTransId="{88E04E77-1699-43C3-8655-AC6C516EDDD4}"/>
    <dgm:cxn modelId="{51A46D6C-1138-43E7-8392-67E9CAACBA76}" type="presOf" srcId="{5FF60192-7977-4604-9F85-4C94BF3B621A}" destId="{3C6009B4-AEFF-496B-9437-5B6655F10920}" srcOrd="0" destOrd="0" presId="urn:microsoft.com/office/officeart/2008/layout/PictureStrips"/>
    <dgm:cxn modelId="{8C435F77-20E0-4BE0-BDF7-24FA22270C41}" type="presOf" srcId="{52229BD2-3FD5-4BE2-958B-1DC5EFF0F16B}" destId="{2BE3760B-EFDA-46B0-B629-F374FB5E246A}" srcOrd="0" destOrd="0" presId="urn:microsoft.com/office/officeart/2008/layout/PictureStrips"/>
    <dgm:cxn modelId="{0F119386-2D44-4473-8A22-5AC805C9FC7C}" srcId="{88B13C27-0B02-4321-AF32-6AD77B3FA3B1}" destId="{52229BD2-3FD5-4BE2-958B-1DC5EFF0F16B}" srcOrd="1" destOrd="0" parTransId="{1587D4C6-79CB-4CDD-B7D8-963F2F2DC723}" sibTransId="{1545FEDC-D2B6-40CF-93A9-1C077C36F954}"/>
    <dgm:cxn modelId="{541A5D89-82A9-48E6-8D4B-3AE047C913E7}" type="presOf" srcId="{FC5CB35B-4A5A-4D52-BD9F-8442F76EAE0B}" destId="{27425789-416D-4109-9A63-6363AE4AE61B}" srcOrd="0" destOrd="0" presId="urn:microsoft.com/office/officeart/2008/layout/PictureStrips"/>
    <dgm:cxn modelId="{CFB313D6-C7FA-4EE0-90A7-DF37026A7CB8}" type="presOf" srcId="{84B4C66A-40BD-45C8-938A-D2A4F9480417}" destId="{CB3CD94D-C275-4060-85D5-DF003C866012}" srcOrd="0" destOrd="0" presId="urn:microsoft.com/office/officeart/2008/layout/PictureStrips"/>
    <dgm:cxn modelId="{02DD36EA-8D12-44AB-A85C-C9016A675672}" type="presOf" srcId="{CB6C7F66-BD26-400F-B353-7D04DC627BB1}" destId="{66D5D750-0E9B-4342-A2DD-6C2E79324CB2}" srcOrd="0" destOrd="0" presId="urn:microsoft.com/office/officeart/2008/layout/PictureStrips"/>
    <dgm:cxn modelId="{2ECEC8EF-A752-4FE1-9C67-4C136EB2CEAC}" srcId="{88B13C27-0B02-4321-AF32-6AD77B3FA3B1}" destId="{EDD0BC4C-3271-43BA-B767-52CD98404B09}" srcOrd="0" destOrd="0" parTransId="{76392839-8D8A-453D-86F0-3427AEF71DC3}" sibTransId="{858D1788-8E8D-48A1-82AE-9BD19EB132BB}"/>
    <dgm:cxn modelId="{AC44EF8C-81F0-4631-9AB2-401A87B43D18}" type="presParOf" srcId="{F5F95A73-278C-4053-812C-63397320D56F}" destId="{C37B6472-7463-49F4-849D-D4BC27DE2E8A}" srcOrd="0" destOrd="0" presId="urn:microsoft.com/office/officeart/2008/layout/PictureStrips"/>
    <dgm:cxn modelId="{F895AFEE-56A3-4506-8F83-6B0F3086313A}" type="presParOf" srcId="{C37B6472-7463-49F4-849D-D4BC27DE2E8A}" destId="{4F297C39-046D-421C-9239-2D9C1561EB65}" srcOrd="0" destOrd="0" presId="urn:microsoft.com/office/officeart/2008/layout/PictureStrips"/>
    <dgm:cxn modelId="{25737C20-080B-4A6E-8FEF-5735299960B9}" type="presParOf" srcId="{C37B6472-7463-49F4-849D-D4BC27DE2E8A}" destId="{4B6FB28C-C125-4C62-9F6E-50F020E2280D}" srcOrd="1" destOrd="0" presId="urn:microsoft.com/office/officeart/2008/layout/PictureStrips"/>
    <dgm:cxn modelId="{0483328D-EE41-4B84-A773-CCAB492DBD25}" type="presParOf" srcId="{F5F95A73-278C-4053-812C-63397320D56F}" destId="{A342C630-FD59-4177-884B-91CBCEDE8439}" srcOrd="1" destOrd="0" presId="urn:microsoft.com/office/officeart/2008/layout/PictureStrips"/>
    <dgm:cxn modelId="{D84148FC-672E-49F7-8269-FDEB2AFBA50B}" type="presParOf" srcId="{F5F95A73-278C-4053-812C-63397320D56F}" destId="{27938718-6786-4E6C-B6DF-89AEDFD4EC9D}" srcOrd="2" destOrd="0" presId="urn:microsoft.com/office/officeart/2008/layout/PictureStrips"/>
    <dgm:cxn modelId="{C79EFC21-E453-4B86-AFCF-E2256CDC8A0E}" type="presParOf" srcId="{27938718-6786-4E6C-B6DF-89AEDFD4EC9D}" destId="{2BE3760B-EFDA-46B0-B629-F374FB5E246A}" srcOrd="0" destOrd="0" presId="urn:microsoft.com/office/officeart/2008/layout/PictureStrips"/>
    <dgm:cxn modelId="{428367D6-3B6A-4985-B76E-F62F682DE809}" type="presParOf" srcId="{27938718-6786-4E6C-B6DF-89AEDFD4EC9D}" destId="{515F0751-30B0-4134-9CEB-7AF313700A1B}" srcOrd="1" destOrd="0" presId="urn:microsoft.com/office/officeart/2008/layout/PictureStrips"/>
    <dgm:cxn modelId="{7CEF4E02-F528-4815-AF75-BAE402A6537F}" type="presParOf" srcId="{F5F95A73-278C-4053-812C-63397320D56F}" destId="{92D2776A-1C86-4741-A1C9-9D10CAD3F652}" srcOrd="3" destOrd="0" presId="urn:microsoft.com/office/officeart/2008/layout/PictureStrips"/>
    <dgm:cxn modelId="{A0393D11-8711-47FB-B29C-204960993FEC}" type="presParOf" srcId="{F5F95A73-278C-4053-812C-63397320D56F}" destId="{C525A9E6-CBC0-41CD-AE00-C8EA2FC70A47}" srcOrd="4" destOrd="0" presId="urn:microsoft.com/office/officeart/2008/layout/PictureStrips"/>
    <dgm:cxn modelId="{8974A0FC-454D-4F0B-8E26-87D6BDC938FF}" type="presParOf" srcId="{C525A9E6-CBC0-41CD-AE00-C8EA2FC70A47}" destId="{66D5D750-0E9B-4342-A2DD-6C2E79324CB2}" srcOrd="0" destOrd="0" presId="urn:microsoft.com/office/officeart/2008/layout/PictureStrips"/>
    <dgm:cxn modelId="{C266167E-5D41-4FA6-B6DA-CA1A5CCFDFE1}" type="presParOf" srcId="{C525A9E6-CBC0-41CD-AE00-C8EA2FC70A47}" destId="{00557EF5-9600-450E-8647-0E92AA5F04AF}" srcOrd="1" destOrd="0" presId="urn:microsoft.com/office/officeart/2008/layout/PictureStrips"/>
    <dgm:cxn modelId="{C2F1D9DB-98AF-443B-B55E-D2598B9D4A4E}" type="presParOf" srcId="{F5F95A73-278C-4053-812C-63397320D56F}" destId="{2F9966DB-23C7-42E0-86B8-B042AE100BBC}" srcOrd="5" destOrd="0" presId="urn:microsoft.com/office/officeart/2008/layout/PictureStrips"/>
    <dgm:cxn modelId="{C076CDCC-B162-4434-90DE-8404466B4743}" type="presParOf" srcId="{F5F95A73-278C-4053-812C-63397320D56F}" destId="{F54D101E-600D-4407-A078-5056A3D12A9F}" srcOrd="6" destOrd="0" presId="urn:microsoft.com/office/officeart/2008/layout/PictureStrips"/>
    <dgm:cxn modelId="{56D177C7-6296-4303-A570-BDE05BCF1A9E}" type="presParOf" srcId="{F54D101E-600D-4407-A078-5056A3D12A9F}" destId="{CB3CD94D-C275-4060-85D5-DF003C866012}" srcOrd="0" destOrd="0" presId="urn:microsoft.com/office/officeart/2008/layout/PictureStrips"/>
    <dgm:cxn modelId="{FB713F54-CD1E-4126-B2A5-ABD18AB8E080}" type="presParOf" srcId="{F54D101E-600D-4407-A078-5056A3D12A9F}" destId="{E92EB68D-5E94-41C9-99DE-B8A9514BE702}" srcOrd="1" destOrd="0" presId="urn:microsoft.com/office/officeart/2008/layout/PictureStrips"/>
    <dgm:cxn modelId="{E5C2472A-2BCC-4BD9-9272-2AB043768CCE}" type="presParOf" srcId="{F5F95A73-278C-4053-812C-63397320D56F}" destId="{681DFBFE-5332-4607-908E-B00DBBCCBB2E}" srcOrd="7" destOrd="0" presId="urn:microsoft.com/office/officeart/2008/layout/PictureStrips"/>
    <dgm:cxn modelId="{3BF67BC9-EC3F-43E2-9F56-342A516FDA37}" type="presParOf" srcId="{F5F95A73-278C-4053-812C-63397320D56F}" destId="{FC9C3806-B1E1-4BF3-B508-FDB30D975D94}" srcOrd="8" destOrd="0" presId="urn:microsoft.com/office/officeart/2008/layout/PictureStrips"/>
    <dgm:cxn modelId="{2FD0C7C9-A229-41F5-B6EE-5BE6D61C1712}" type="presParOf" srcId="{FC9C3806-B1E1-4BF3-B508-FDB30D975D94}" destId="{3C6009B4-AEFF-496B-9437-5B6655F10920}" srcOrd="0" destOrd="0" presId="urn:microsoft.com/office/officeart/2008/layout/PictureStrips"/>
    <dgm:cxn modelId="{AFBFCE45-A8F4-41CF-9769-81DE61D3C6D5}" type="presParOf" srcId="{FC9C3806-B1E1-4BF3-B508-FDB30D975D94}" destId="{AA4EA3AE-6DD8-4995-80AD-DA378B35E634}" srcOrd="1" destOrd="0" presId="urn:microsoft.com/office/officeart/2008/layout/PictureStrips"/>
    <dgm:cxn modelId="{420A62BA-DDB6-45D0-AB79-AB9D87CF3B0E}" type="presParOf" srcId="{F5F95A73-278C-4053-812C-63397320D56F}" destId="{96DC4B53-4127-49AE-BAC1-D7E811CBDE38}" srcOrd="9" destOrd="0" presId="urn:microsoft.com/office/officeart/2008/layout/PictureStrips"/>
    <dgm:cxn modelId="{0789F7A6-0B96-4FCF-9001-F45004F2383C}" type="presParOf" srcId="{F5F95A73-278C-4053-812C-63397320D56F}" destId="{185D40BC-7B6E-449B-AC48-85CB48CFEDFD}" srcOrd="10" destOrd="0" presId="urn:microsoft.com/office/officeart/2008/layout/PictureStrips"/>
    <dgm:cxn modelId="{8D9F5E6C-9CAE-4A23-9A7B-AE09CF20D2B1}" type="presParOf" srcId="{185D40BC-7B6E-449B-AC48-85CB48CFEDFD}" destId="{27425789-416D-4109-9A63-6363AE4AE61B}" srcOrd="0" destOrd="0" presId="urn:microsoft.com/office/officeart/2008/layout/PictureStrips"/>
    <dgm:cxn modelId="{849BB227-B5EB-4316-955C-97F531BE9A22}" type="presParOf" srcId="{185D40BC-7B6E-449B-AC48-85CB48CFEDFD}" destId="{843773FD-CF52-4008-83B2-05E09D9A3C89}"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05/8/colors/accent1_2" csCatId="accent1" phldr="1"/>
      <dgm:spPr/>
      <dgm:t>
        <a:bodyPr rtlCol="0"/>
        <a:lstStyle/>
        <a:p>
          <a:pPr rtl="0"/>
          <a:endParaRPr lang="en-US"/>
        </a:p>
      </dgm:t>
    </dgm:pt>
    <dgm:pt modelId="{AACEAFD5-63CF-4AFC-B46F-BE086C5D447C}">
      <dgm:prSet phldrT="[Text]" custT="1"/>
      <dgm:spPr>
        <a:solidFill>
          <a:schemeClr val="accent5">
            <a:lumMod val="75000"/>
          </a:schemeClr>
        </a:solidFill>
      </dgm:spPr>
      <dgm:t>
        <a:bodyPr/>
        <a:lstStyle/>
        <a:p>
          <a:pPr rtl="0"/>
          <a:r>
            <a:rPr lang="en-GB" sz="1100" b="1" noProof="0">
              <a:solidFill>
                <a:schemeClr val="bg1"/>
              </a:solidFill>
            </a:rPr>
            <a:t>Appoint NHS delivery partner</a:t>
          </a:r>
        </a:p>
      </dgm:t>
    </dgm:pt>
    <dgm:pt modelId="{7A0BD8EC-BB4A-4912-A54E-6F39B681264E}" type="parTrans" cxnId="{AE101ABC-7EA3-4444-A576-8AB15A371C84}">
      <dgm:prSet/>
      <dgm:spPr/>
      <dgm:t>
        <a:bodyPr/>
        <a:lstStyle/>
        <a:p>
          <a:pPr rtl="0"/>
          <a:endParaRPr lang="en-US" noProof="0"/>
        </a:p>
      </dgm:t>
    </dgm:pt>
    <dgm:pt modelId="{7A8D4B4D-06E9-4958-810D-A6226B6AC588}" type="sibTrans" cxnId="{AE101ABC-7EA3-4444-A576-8AB15A371C84}">
      <dgm:prSet/>
      <dgm:spPr/>
      <dgm:t>
        <a:bodyPr/>
        <a:lstStyle/>
        <a:p>
          <a:pPr rtl="0"/>
          <a:endParaRPr lang="en-US" noProof="0"/>
        </a:p>
      </dgm:t>
    </dgm:pt>
    <dgm:pt modelId="{349299C9-846E-4827-813A-349CCCE20782}">
      <dgm:prSet phldrT="[Text]"/>
      <dgm:spPr/>
      <dgm:t>
        <a:bodyPr/>
        <a:lstStyle/>
        <a:p>
          <a:pPr rtl="0"/>
          <a:r>
            <a:rPr lang="en-GB" noProof="0"/>
            <a:t>Autumn 2024 </a:t>
          </a:r>
        </a:p>
      </dgm:t>
    </dgm:pt>
    <dgm:pt modelId="{AEA27547-B9ED-4994-BD27-04EC297EF367}" type="parTrans" cxnId="{0EFA3039-6828-403C-9445-4359BA6645E6}">
      <dgm:prSet/>
      <dgm:spPr/>
      <dgm:t>
        <a:bodyPr/>
        <a:lstStyle/>
        <a:p>
          <a:pPr rtl="0"/>
          <a:endParaRPr lang="en-US" noProof="0"/>
        </a:p>
      </dgm:t>
    </dgm:pt>
    <dgm:pt modelId="{9D819F52-ACA0-4B08-8256-DF6BD8FA3A0B}" type="sibTrans" cxnId="{0EFA3039-6828-403C-9445-4359BA6645E6}">
      <dgm:prSet/>
      <dgm:spPr/>
      <dgm:t>
        <a:bodyPr/>
        <a:lstStyle/>
        <a:p>
          <a:pPr rtl="0"/>
          <a:endParaRPr lang="en-US" noProof="0"/>
        </a:p>
      </dgm:t>
    </dgm:pt>
    <dgm:pt modelId="{5D70EFF5-8B31-4A1F-AE44-51E4CF0013EB}">
      <dgm:prSet phldrT="[Text]"/>
      <dgm:spPr/>
      <dgm:t>
        <a:bodyPr/>
        <a:lstStyle/>
        <a:p>
          <a:pPr rtl="0"/>
          <a:r>
            <a:rPr lang="en-GB" noProof="0"/>
            <a:t>March 2025 - TBC</a:t>
          </a:r>
        </a:p>
        <a:p>
          <a:pPr rtl="0"/>
          <a:endParaRPr lang="en-GB" noProof="0"/>
        </a:p>
      </dgm:t>
    </dgm:pt>
    <dgm:pt modelId="{96C720A0-FEEF-48D1-8DF6-ABA03C304822}" type="parTrans" cxnId="{E97FF64F-8020-497E-AE7D-2395DDA4560D}">
      <dgm:prSet/>
      <dgm:spPr/>
      <dgm:t>
        <a:bodyPr/>
        <a:lstStyle/>
        <a:p>
          <a:pPr rtl="0"/>
          <a:endParaRPr lang="en-US" noProof="0"/>
        </a:p>
      </dgm:t>
    </dgm:pt>
    <dgm:pt modelId="{B6A59CDE-18AD-4553-B6C5-FF001A8E8510}" type="sibTrans" cxnId="{E97FF64F-8020-497E-AE7D-2395DDA4560D}">
      <dgm:prSet/>
      <dgm:spPr/>
      <dgm:t>
        <a:bodyPr/>
        <a:lstStyle/>
        <a:p>
          <a:pPr rtl="0"/>
          <a:endParaRPr lang="en-US" noProof="0"/>
        </a:p>
      </dgm:t>
    </dgm:pt>
    <dgm:pt modelId="{D71FC021-6A65-44D1-95B9-0E6C89079866}">
      <dgm:prSet phldrT="[Text]"/>
      <dgm:spPr>
        <a:solidFill>
          <a:schemeClr val="bg2"/>
        </a:solidFill>
      </dgm:spPr>
      <dgm:t>
        <a:bodyPr/>
        <a:lstStyle/>
        <a:p>
          <a:pPr rtl="0"/>
          <a:r>
            <a:rPr lang="en-GB" b="1" noProof="0">
              <a:solidFill>
                <a:schemeClr val="bg1"/>
              </a:solidFill>
            </a:rPr>
            <a:t>To UK </a:t>
          </a:r>
          <a:r>
            <a:rPr lang="en-GB" b="1" noProof="0" err="1">
              <a:solidFill>
                <a:schemeClr val="bg1"/>
              </a:solidFill>
            </a:rPr>
            <a:t>observership</a:t>
          </a:r>
          <a:r>
            <a:rPr lang="en-GB" b="1" noProof="0">
              <a:solidFill>
                <a:schemeClr val="bg1"/>
              </a:solidFill>
            </a:rPr>
            <a:t> 1 </a:t>
          </a:r>
        </a:p>
      </dgm:t>
    </dgm:pt>
    <dgm:pt modelId="{862AAE39-3AAD-40E3-BA20-90187BD73242}" type="parTrans" cxnId="{53239C96-427C-420B-95DC-546F3B30ED65}">
      <dgm:prSet/>
      <dgm:spPr/>
      <dgm:t>
        <a:bodyPr/>
        <a:lstStyle/>
        <a:p>
          <a:pPr rtl="0"/>
          <a:endParaRPr lang="en-US" noProof="0"/>
        </a:p>
      </dgm:t>
    </dgm:pt>
    <dgm:pt modelId="{9B090D9D-470E-46E2-AABB-0368A52481AA}" type="sibTrans" cxnId="{53239C96-427C-420B-95DC-546F3B30ED65}">
      <dgm:prSet/>
      <dgm:spPr/>
      <dgm:t>
        <a:bodyPr/>
        <a:lstStyle/>
        <a:p>
          <a:pPr rtl="0"/>
          <a:endParaRPr lang="en-US" noProof="0"/>
        </a:p>
      </dgm:t>
    </dgm:pt>
    <dgm:pt modelId="{4A6BB192-9983-4F48-BBC5-6E384EED7EC5}">
      <dgm:prSet phldrT="[Text]"/>
      <dgm:spPr/>
      <dgm:t>
        <a:bodyPr/>
        <a:lstStyle/>
        <a:p>
          <a:pPr rtl="0"/>
          <a:r>
            <a:rPr lang="en-GB" noProof="0"/>
            <a:t>April – June 2025</a:t>
          </a:r>
        </a:p>
      </dgm:t>
    </dgm:pt>
    <dgm:pt modelId="{230A6E4A-6CED-4DC0-AEFE-6859FE07B658}" type="parTrans" cxnId="{E3115EEA-DE9C-4F06-B8B3-BEB263D5F2B1}">
      <dgm:prSet/>
      <dgm:spPr/>
      <dgm:t>
        <a:bodyPr/>
        <a:lstStyle/>
        <a:p>
          <a:pPr rtl="0"/>
          <a:endParaRPr lang="en-US" noProof="0"/>
        </a:p>
      </dgm:t>
    </dgm:pt>
    <dgm:pt modelId="{0B568EC2-5D2A-4B00-8047-B7832F245B44}" type="sibTrans" cxnId="{E3115EEA-DE9C-4F06-B8B3-BEB263D5F2B1}">
      <dgm:prSet/>
      <dgm:spPr/>
      <dgm:t>
        <a:bodyPr/>
        <a:lstStyle/>
        <a:p>
          <a:pPr rtl="0"/>
          <a:endParaRPr lang="en-US" noProof="0"/>
        </a:p>
      </dgm:t>
    </dgm:pt>
    <dgm:pt modelId="{D07AD3FD-84FF-467E-9693-752776549C61}">
      <dgm:prSet phldrT="[Text]"/>
      <dgm:spPr>
        <a:solidFill>
          <a:schemeClr val="accent5">
            <a:lumMod val="50000"/>
          </a:schemeClr>
        </a:solidFill>
      </dgm:spPr>
      <dgm:t>
        <a:bodyPr/>
        <a:lstStyle/>
        <a:p>
          <a:pPr rtl="0"/>
          <a:r>
            <a:rPr lang="en-GB" b="1" noProof="0">
              <a:solidFill>
                <a:schemeClr val="bg1"/>
              </a:solidFill>
            </a:rPr>
            <a:t>Follow up visit</a:t>
          </a:r>
        </a:p>
      </dgm:t>
    </dgm:pt>
    <dgm:pt modelId="{A8C9B7A9-BC2A-4753-B7F0-F2E361D95520}" type="sibTrans" cxnId="{55492768-9A5E-4F74-AC7C-959C5C24EFD3}">
      <dgm:prSet/>
      <dgm:spPr/>
      <dgm:t>
        <a:bodyPr/>
        <a:lstStyle/>
        <a:p>
          <a:pPr rtl="0"/>
          <a:endParaRPr lang="en-US" noProof="0"/>
        </a:p>
      </dgm:t>
    </dgm:pt>
    <dgm:pt modelId="{7B691773-F524-4FAD-A272-BDF0B0C4370A}" type="parTrans" cxnId="{55492768-9A5E-4F74-AC7C-959C5C24EFD3}">
      <dgm:prSet/>
      <dgm:spPr/>
      <dgm:t>
        <a:bodyPr/>
        <a:lstStyle/>
        <a:p>
          <a:pPr rtl="0"/>
          <a:endParaRPr lang="en-US" noProof="0"/>
        </a:p>
      </dgm:t>
    </dgm:pt>
    <dgm:pt modelId="{32CCB050-072A-41BF-BE1B-388CF53E5629}">
      <dgm:prSet/>
      <dgm:spPr/>
      <dgm:t>
        <a:bodyPr/>
        <a:lstStyle/>
        <a:p>
          <a:pPr rtl="0"/>
          <a:r>
            <a:rPr lang="en-GB" b="1" noProof="0">
              <a:solidFill>
                <a:schemeClr val="bg1"/>
              </a:solidFill>
            </a:rPr>
            <a:t>Virtual interactions</a:t>
          </a:r>
        </a:p>
      </dgm:t>
    </dgm:pt>
    <dgm:pt modelId="{B301371B-A53D-4B79-8B8D-7B304894442B}" type="parTrans" cxnId="{042E0AE1-6450-410A-B96E-AFBADB139BEA}">
      <dgm:prSet/>
      <dgm:spPr/>
      <dgm:t>
        <a:bodyPr/>
        <a:lstStyle/>
        <a:p>
          <a:pPr rtl="0"/>
          <a:endParaRPr lang="en-US" noProof="0"/>
        </a:p>
      </dgm:t>
    </dgm:pt>
    <dgm:pt modelId="{BF05D8EE-4413-4737-8721-DAF10D6CAB04}" type="sibTrans" cxnId="{042E0AE1-6450-410A-B96E-AFBADB139BEA}">
      <dgm:prSet/>
      <dgm:spPr/>
      <dgm:t>
        <a:bodyPr/>
        <a:lstStyle/>
        <a:p>
          <a:pPr rtl="0"/>
          <a:endParaRPr lang="en-US" noProof="0"/>
        </a:p>
      </dgm:t>
    </dgm:pt>
    <dgm:pt modelId="{9E838AE2-4659-4603-ABC8-58DF4222C0D4}">
      <dgm:prSet/>
      <dgm:spPr>
        <a:solidFill>
          <a:schemeClr val="accent5">
            <a:lumMod val="50000"/>
          </a:schemeClr>
        </a:solidFill>
      </dgm:spPr>
      <dgm:t>
        <a:bodyPr/>
        <a:lstStyle/>
        <a:p>
          <a:pPr rtl="0"/>
          <a:r>
            <a:rPr lang="en-GB" b="1" noProof="0">
              <a:solidFill>
                <a:schemeClr val="bg1"/>
              </a:solidFill>
            </a:rPr>
            <a:t>To UK </a:t>
          </a:r>
          <a:r>
            <a:rPr lang="en-GB" b="1" noProof="0" err="1">
              <a:solidFill>
                <a:schemeClr val="bg1"/>
              </a:solidFill>
            </a:rPr>
            <a:t>observership</a:t>
          </a:r>
          <a:r>
            <a:rPr lang="en-GB" b="1" noProof="0">
              <a:solidFill>
                <a:schemeClr val="bg1"/>
              </a:solidFill>
            </a:rPr>
            <a:t> 2</a:t>
          </a:r>
        </a:p>
      </dgm:t>
    </dgm:pt>
    <dgm:pt modelId="{5FC53805-9431-4BC8-ADB9-DABF59DE31C7}" type="parTrans" cxnId="{CF54291C-AAFD-4FA4-9A16-20CE892BA907}">
      <dgm:prSet/>
      <dgm:spPr/>
      <dgm:t>
        <a:bodyPr/>
        <a:lstStyle/>
        <a:p>
          <a:pPr rtl="0"/>
          <a:endParaRPr lang="en-US" noProof="0"/>
        </a:p>
      </dgm:t>
    </dgm:pt>
    <dgm:pt modelId="{61F1BCD3-232D-4C03-B56C-182BCB6108CD}" type="sibTrans" cxnId="{CF54291C-AAFD-4FA4-9A16-20CE892BA907}">
      <dgm:prSet/>
      <dgm:spPr/>
      <dgm:t>
        <a:bodyPr/>
        <a:lstStyle/>
        <a:p>
          <a:pPr rtl="0"/>
          <a:endParaRPr lang="en-US" noProof="0"/>
        </a:p>
      </dgm:t>
    </dgm:pt>
    <dgm:pt modelId="{04A40292-9119-41B2-B968-7B651F20675D}">
      <dgm:prSet/>
      <dgm:spPr/>
      <dgm:t>
        <a:bodyPr/>
        <a:lstStyle/>
        <a:p>
          <a:pPr rtl="0"/>
          <a:r>
            <a:rPr lang="en-GB" noProof="0"/>
            <a:t>July - September 2025 </a:t>
          </a:r>
        </a:p>
        <a:p>
          <a:pPr rtl="0"/>
          <a:endParaRPr lang="en-GB" noProof="0"/>
        </a:p>
      </dgm:t>
    </dgm:pt>
    <dgm:pt modelId="{70078FF1-F2A9-4A6B-88D1-8CF3595EFE73}" type="parTrans" cxnId="{1D6C5464-DE30-4BEC-9E27-B2C179C39CC4}">
      <dgm:prSet/>
      <dgm:spPr/>
      <dgm:t>
        <a:bodyPr/>
        <a:lstStyle/>
        <a:p>
          <a:pPr rtl="0"/>
          <a:endParaRPr lang="en-US" noProof="0"/>
        </a:p>
      </dgm:t>
    </dgm:pt>
    <dgm:pt modelId="{B4C4972A-0898-484E-AF78-D5D7E0F991F2}" type="sibTrans" cxnId="{1D6C5464-DE30-4BEC-9E27-B2C179C39CC4}">
      <dgm:prSet/>
      <dgm:spPr/>
      <dgm:t>
        <a:bodyPr/>
        <a:lstStyle/>
        <a:p>
          <a:pPr rtl="0"/>
          <a:endParaRPr lang="en-US" noProof="0"/>
        </a:p>
      </dgm:t>
    </dgm:pt>
    <dgm:pt modelId="{C8E903CE-0CFD-4D68-A857-80E14557005E}">
      <dgm:prSet/>
      <dgm:spPr/>
      <dgm:t>
        <a:bodyPr/>
        <a:lstStyle/>
        <a:p>
          <a:pPr rtl="0"/>
          <a:r>
            <a:rPr lang="en-GB" noProof="0"/>
            <a:t>October – December 2025</a:t>
          </a:r>
        </a:p>
      </dgm:t>
    </dgm:pt>
    <dgm:pt modelId="{D5890537-0D77-4DA1-A100-62C393623468}" type="parTrans" cxnId="{17BD67AD-4331-49EC-BC4A-29404E891597}">
      <dgm:prSet/>
      <dgm:spPr/>
      <dgm:t>
        <a:bodyPr/>
        <a:lstStyle/>
        <a:p>
          <a:pPr rtl="0"/>
          <a:endParaRPr lang="en-US" noProof="0"/>
        </a:p>
      </dgm:t>
    </dgm:pt>
    <dgm:pt modelId="{862799CE-00F4-4DD6-894E-A487503F8DE6}" type="sibTrans" cxnId="{17BD67AD-4331-49EC-BC4A-29404E891597}">
      <dgm:prSet/>
      <dgm:spPr/>
      <dgm:t>
        <a:bodyPr/>
        <a:lstStyle/>
        <a:p>
          <a:pPr rtl="0"/>
          <a:endParaRPr lang="en-US" noProof="0"/>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3" presStyleCnt="5">
        <dgm:presLayoutVars>
          <dgm:chMax val="0"/>
          <dgm:chPref val="0"/>
        </dgm:presLayoutVars>
      </dgm:prSet>
      <dgm:spPr/>
    </dgm:pt>
    <dgm:pt modelId="{B8046455-4EBB-40A8-838B-B584850A8B8E}" type="pres">
      <dgm:prSet presAssocID="{32CCB050-072A-41BF-BE1B-388CF53E5629}" presName="parTx" presStyleLbl="alignNode1" presStyleIdx="3" presStyleCnt="5">
        <dgm:presLayoutVars>
          <dgm:chMax val="0"/>
          <dgm:chPref val="0"/>
          <dgm:bulletEnabled val="1"/>
        </dgm:presLayoutVars>
      </dgm:prSet>
      <dgm:spPr/>
    </dgm:pt>
    <dgm:pt modelId="{1D84544C-5924-422B-9546-A86AE4927E4C}" type="pres">
      <dgm:prSet presAssocID="{32CCB050-072A-41BF-BE1B-388CF53E5629}" presName="desTx" presStyleLbl="revTx" presStyleIdx="3" presStyleCnt="5">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4" presStyleCnt="5">
        <dgm:presLayoutVars>
          <dgm:chMax val="0"/>
          <dgm:chPref val="0"/>
        </dgm:presLayoutVars>
      </dgm:prSet>
      <dgm:spPr/>
    </dgm:pt>
    <dgm:pt modelId="{559A9A18-D6AE-4459-8C7F-A17CAB50744A}" type="pres">
      <dgm:prSet presAssocID="{9E838AE2-4659-4603-ABC8-58DF4222C0D4}" presName="parTx" presStyleLbl="alignNode1" presStyleIdx="4" presStyleCnt="5">
        <dgm:presLayoutVars>
          <dgm:chMax val="0"/>
          <dgm:chPref val="0"/>
          <dgm:bulletEnabled val="1"/>
        </dgm:presLayoutVars>
      </dgm:prSet>
      <dgm:spPr/>
    </dgm:pt>
    <dgm:pt modelId="{7F54B493-FCA8-4A1F-A2B1-FCB26CA9C396}" type="pres">
      <dgm:prSet presAssocID="{9E838AE2-4659-4603-ABC8-58DF4222C0D4}" presName="desTx" presStyleLbl="revTx" presStyleIdx="4" presStyleCnt="5">
        <dgm:presLayoutVars>
          <dgm:chMax val="0"/>
          <dgm:chPref val="0"/>
          <dgm:bulletEnabled val="1"/>
        </dgm:presLayoutVars>
      </dgm:prSet>
      <dgm:spPr/>
    </dgm:pt>
    <dgm:pt modelId="{D73F5E39-8993-4D6C-9D92-8E8F41E329B8}" type="pres">
      <dgm:prSet presAssocID="{9E838AE2-4659-4603-ABC8-58DF4222C0D4}" presName="EmptyPlaceHolder" presStyleCnt="0"/>
      <dgm:spPr/>
    </dgm:pt>
  </dgm:ptLst>
  <dgm:cxnLst>
    <dgm:cxn modelId="{20190A0D-EF75-4224-80CC-FC8EBDEF2138}" type="presOf" srcId="{C8E903CE-0CFD-4D68-A857-80E14557005E}" destId="{7F54B493-FCA8-4A1F-A2B1-FCB26CA9C396}" srcOrd="0" destOrd="0" presId="urn:microsoft.com/office/officeart/2016/7/layout/AccentHomeChevronProcess"/>
    <dgm:cxn modelId="{CF54291C-AAFD-4FA4-9A16-20CE892BA907}" srcId="{55C0B14E-AEA6-48D3-A387-ED4A3A3BF840}" destId="{9E838AE2-4659-4603-ABC8-58DF4222C0D4}" srcOrd="4" destOrd="0" parTransId="{5FC53805-9431-4BC8-ADB9-DABF59DE31C7}" sibTransId="{61F1BCD3-232D-4C03-B56C-182BCB6108CD}"/>
    <dgm:cxn modelId="{F23BFC27-EEA1-48DD-A68B-3C9BF1AE455D}" type="presOf" srcId="{349299C9-846E-4827-813A-349CCCE20782}" destId="{810D7AA7-A541-4507-BE7F-36CCF210089F}" srcOrd="0" destOrd="0" presId="urn:microsoft.com/office/officeart/2016/7/layout/AccentHomeChevronProcess"/>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1D6C5464-DE30-4BEC-9E27-B2C179C39CC4}" srcId="{32CCB050-072A-41BF-BE1B-388CF53E5629}" destId="{04A40292-9119-41B2-B968-7B651F20675D}" srcOrd="0" destOrd="0" parTransId="{70078FF1-F2A9-4A6B-88D1-8CF3595EFE73}" sibTransId="{B4C4972A-0898-484E-AF78-D5D7E0F991F2}"/>
    <dgm:cxn modelId="{55492768-9A5E-4F74-AC7C-959C5C24EFD3}" srcId="{55C0B14E-AEA6-48D3-A387-ED4A3A3BF840}" destId="{D07AD3FD-84FF-467E-9693-752776549C61}" srcOrd="1" destOrd="0" parTransId="{7B691773-F524-4FAD-A272-BDF0B0C4370A}" sibTransId="{A8C9B7A9-BC2A-4753-B7F0-F2E361D95520}"/>
    <dgm:cxn modelId="{993A834D-F9E7-487D-A46B-FD9A309F5C59}" type="presOf" srcId="{04A40292-9119-41B2-B968-7B651F20675D}" destId="{1D84544C-5924-422B-9546-A86AE4927E4C}"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219EA357-E48B-4A91-91A7-8282DFF10601}" type="presOf" srcId="{55C0B14E-AEA6-48D3-A387-ED4A3A3BF840}" destId="{594BF422-752C-42F3-A230-3D0E6AE9A886}"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17BD67AD-4331-49EC-BC4A-29404E891597}" srcId="{9E838AE2-4659-4603-ABC8-58DF4222C0D4}" destId="{C8E903CE-0CFD-4D68-A857-80E14557005E}" srcOrd="0" destOrd="0" parTransId="{D5890537-0D77-4DA1-A100-62C393623468}" sibTransId="{862799CE-00F4-4DD6-894E-A487503F8DE6}"/>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042E0AE1-6450-410A-B96E-AFBADB139BEA}" srcId="{55C0B14E-AEA6-48D3-A387-ED4A3A3BF840}" destId="{32CCB050-072A-41BF-BE1B-388CF53E5629}" srcOrd="3" destOrd="0" parTransId="{B301371B-A53D-4B79-8B8D-7B304894442B}" sibTransId="{BF05D8EE-4413-4737-8721-DAF10D6CAB04}"/>
    <dgm:cxn modelId="{E3115EEA-DE9C-4F06-B8B3-BEB263D5F2B1}" srcId="{D71FC021-6A65-44D1-95B9-0E6C89079866}" destId="{4A6BB192-9983-4F48-BBC5-6E384EED7EC5}" srcOrd="0" destOrd="0" parTransId="{230A6E4A-6CED-4DC0-AEFE-6859FE07B658}" sibTransId="{0B568EC2-5D2A-4B00-8047-B7832F245B44}"/>
    <dgm:cxn modelId="{DB636DF2-EC68-445F-B7E9-11D2D9235026}" type="presOf" srcId="{9E838AE2-4659-4603-ABC8-58DF4222C0D4}" destId="{559A9A18-D6AE-4459-8C7F-A17CAB50744A}" srcOrd="0" destOrd="0" presId="urn:microsoft.com/office/officeart/2016/7/layout/AccentHomeChevronProcess"/>
    <dgm:cxn modelId="{10122CFA-F2C6-4519-A06A-6ABCC8B80C59}" type="presOf" srcId="{32CCB050-072A-41BF-BE1B-388CF53E5629}" destId="{B8046455-4EBB-40A8-838B-B584850A8B8E}" srcOrd="0" destOrd="0" presId="urn:microsoft.com/office/officeart/2016/7/layout/AccentHomeChevronProcess"/>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5" destOrd="0" presId="urn:microsoft.com/office/officeart/2016/7/layout/AccentHomeChevronProcess"/>
    <dgm:cxn modelId="{DF11AE77-7C6F-4023-B9CA-C466C92E9683}" type="presParOf" srcId="{594BF422-752C-42F3-A230-3D0E6AE9A886}" destId="{62262EA1-D674-4DE8-B444-FEC3F6748520}" srcOrd="6"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7" destOrd="0" presId="urn:microsoft.com/office/officeart/2016/7/layout/AccentHomeChevronProcess"/>
    <dgm:cxn modelId="{B07B5F95-29F3-4EBA-881F-2F9C82CD9290}" type="presParOf" srcId="{594BF422-752C-42F3-A230-3D0E6AE9A886}" destId="{D0A9E9B9-B6D2-49AA-91D6-7CE223E637D0}" srcOrd="8"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05/8/colors/accent1_2" csCatId="accent1" phldr="1"/>
      <dgm:spPr/>
      <dgm:t>
        <a:bodyPr rtlCol="0"/>
        <a:lstStyle/>
        <a:p>
          <a:pPr rtl="0"/>
          <a:endParaRPr lang="en-US"/>
        </a:p>
      </dgm:t>
    </dgm:pt>
    <dgm:pt modelId="{AACEAFD5-63CF-4AFC-B46F-BE086C5D447C}">
      <dgm:prSet phldrT="[Text]"/>
      <dgm:spPr>
        <a:solidFill>
          <a:schemeClr val="accent5">
            <a:lumMod val="75000"/>
          </a:schemeClr>
        </a:solidFill>
      </dgm:spPr>
      <dgm:t>
        <a:bodyPr/>
        <a:lstStyle/>
        <a:p>
          <a:pPr rtl="0"/>
          <a:r>
            <a:rPr lang="en-GB" b="1" noProof="0">
              <a:solidFill>
                <a:schemeClr val="bg1"/>
              </a:solidFill>
            </a:rPr>
            <a:t>Virtual interactions</a:t>
          </a:r>
        </a:p>
      </dgm:t>
    </dgm:pt>
    <dgm:pt modelId="{7A0BD8EC-BB4A-4912-A54E-6F39B681264E}" type="parTrans" cxnId="{AE101ABC-7EA3-4444-A576-8AB15A371C84}">
      <dgm:prSet/>
      <dgm:spPr/>
      <dgm:t>
        <a:bodyPr/>
        <a:lstStyle/>
        <a:p>
          <a:pPr rtl="0"/>
          <a:endParaRPr lang="en-US" noProof="0"/>
        </a:p>
      </dgm:t>
    </dgm:pt>
    <dgm:pt modelId="{7A8D4B4D-06E9-4958-810D-A6226B6AC588}" type="sibTrans" cxnId="{AE101ABC-7EA3-4444-A576-8AB15A371C84}">
      <dgm:prSet/>
      <dgm:spPr/>
      <dgm:t>
        <a:bodyPr/>
        <a:lstStyle/>
        <a:p>
          <a:pPr rtl="0"/>
          <a:endParaRPr lang="en-US" noProof="0"/>
        </a:p>
      </dgm:t>
    </dgm:pt>
    <dgm:pt modelId="{349299C9-846E-4827-813A-349CCCE20782}">
      <dgm:prSet phldrT="[Text]"/>
      <dgm:spPr/>
      <dgm:t>
        <a:bodyPr/>
        <a:lstStyle/>
        <a:p>
          <a:pPr rtl="0"/>
          <a:r>
            <a:rPr lang="en-GB" noProof="0"/>
            <a:t>–January - March 2026</a:t>
          </a:r>
        </a:p>
      </dgm:t>
    </dgm:pt>
    <dgm:pt modelId="{AEA27547-B9ED-4994-BD27-04EC297EF367}" type="parTrans" cxnId="{0EFA3039-6828-403C-9445-4359BA6645E6}">
      <dgm:prSet/>
      <dgm:spPr/>
      <dgm:t>
        <a:bodyPr/>
        <a:lstStyle/>
        <a:p>
          <a:pPr rtl="0"/>
          <a:endParaRPr lang="en-US" noProof="0"/>
        </a:p>
      </dgm:t>
    </dgm:pt>
    <dgm:pt modelId="{9D819F52-ACA0-4B08-8256-DF6BD8FA3A0B}" type="sibTrans" cxnId="{0EFA3039-6828-403C-9445-4359BA6645E6}">
      <dgm:prSet/>
      <dgm:spPr/>
      <dgm:t>
        <a:bodyPr/>
        <a:lstStyle/>
        <a:p>
          <a:pPr rtl="0"/>
          <a:endParaRPr lang="en-US" noProof="0"/>
        </a:p>
      </dgm:t>
    </dgm:pt>
    <dgm:pt modelId="{5D70EFF5-8B31-4A1F-AE44-51E4CF0013EB}">
      <dgm:prSet phldrT="[Text]"/>
      <dgm:spPr/>
      <dgm:t>
        <a:bodyPr/>
        <a:lstStyle/>
        <a:p>
          <a:pPr rtl="0"/>
          <a:r>
            <a:rPr lang="en-GB" noProof="0"/>
            <a:t>April – June 2026 </a:t>
          </a:r>
        </a:p>
        <a:p>
          <a:pPr rtl="0"/>
          <a:endParaRPr lang="en-GB" noProof="0"/>
        </a:p>
      </dgm:t>
    </dgm:pt>
    <dgm:pt modelId="{96C720A0-FEEF-48D1-8DF6-ABA03C304822}" type="parTrans" cxnId="{E97FF64F-8020-497E-AE7D-2395DDA4560D}">
      <dgm:prSet/>
      <dgm:spPr/>
      <dgm:t>
        <a:bodyPr/>
        <a:lstStyle/>
        <a:p>
          <a:pPr rtl="0"/>
          <a:endParaRPr lang="en-US" noProof="0"/>
        </a:p>
      </dgm:t>
    </dgm:pt>
    <dgm:pt modelId="{B6A59CDE-18AD-4553-B6C5-FF001A8E8510}" type="sibTrans" cxnId="{E97FF64F-8020-497E-AE7D-2395DDA4560D}">
      <dgm:prSet/>
      <dgm:spPr/>
      <dgm:t>
        <a:bodyPr/>
        <a:lstStyle/>
        <a:p>
          <a:pPr rtl="0"/>
          <a:endParaRPr lang="en-US" noProof="0"/>
        </a:p>
      </dgm:t>
    </dgm:pt>
    <dgm:pt modelId="{D71FC021-6A65-44D1-95B9-0E6C89079866}">
      <dgm:prSet phldrT="[Text]"/>
      <dgm:spPr>
        <a:solidFill>
          <a:schemeClr val="bg2"/>
        </a:solidFill>
      </dgm:spPr>
      <dgm:t>
        <a:bodyPr/>
        <a:lstStyle/>
        <a:p>
          <a:pPr rtl="0"/>
          <a:r>
            <a:rPr lang="en-GB" b="1" noProof="0">
              <a:solidFill>
                <a:schemeClr val="bg1"/>
              </a:solidFill>
            </a:rPr>
            <a:t>Virtual interactions</a:t>
          </a:r>
        </a:p>
      </dgm:t>
    </dgm:pt>
    <dgm:pt modelId="{862AAE39-3AAD-40E3-BA20-90187BD73242}" type="parTrans" cxnId="{53239C96-427C-420B-95DC-546F3B30ED65}">
      <dgm:prSet/>
      <dgm:spPr/>
      <dgm:t>
        <a:bodyPr/>
        <a:lstStyle/>
        <a:p>
          <a:pPr rtl="0"/>
          <a:endParaRPr lang="en-US" noProof="0"/>
        </a:p>
      </dgm:t>
    </dgm:pt>
    <dgm:pt modelId="{9B090D9D-470E-46E2-AABB-0368A52481AA}" type="sibTrans" cxnId="{53239C96-427C-420B-95DC-546F3B30ED65}">
      <dgm:prSet/>
      <dgm:spPr/>
      <dgm:t>
        <a:bodyPr/>
        <a:lstStyle/>
        <a:p>
          <a:pPr rtl="0"/>
          <a:endParaRPr lang="en-US" noProof="0"/>
        </a:p>
      </dgm:t>
    </dgm:pt>
    <dgm:pt modelId="{4A6BB192-9983-4F48-BBC5-6E384EED7EC5}">
      <dgm:prSet phldrT="[Text]"/>
      <dgm:spPr/>
      <dgm:t>
        <a:bodyPr/>
        <a:lstStyle/>
        <a:p>
          <a:pPr rtl="0"/>
          <a:r>
            <a:rPr lang="en-GB" noProof="0"/>
            <a:t>–July – September 2026</a:t>
          </a:r>
        </a:p>
      </dgm:t>
    </dgm:pt>
    <dgm:pt modelId="{230A6E4A-6CED-4DC0-AEFE-6859FE07B658}" type="parTrans" cxnId="{E3115EEA-DE9C-4F06-B8B3-BEB263D5F2B1}">
      <dgm:prSet/>
      <dgm:spPr/>
      <dgm:t>
        <a:bodyPr/>
        <a:lstStyle/>
        <a:p>
          <a:pPr rtl="0"/>
          <a:endParaRPr lang="en-US" noProof="0"/>
        </a:p>
      </dgm:t>
    </dgm:pt>
    <dgm:pt modelId="{0B568EC2-5D2A-4B00-8047-B7832F245B44}" type="sibTrans" cxnId="{E3115EEA-DE9C-4F06-B8B3-BEB263D5F2B1}">
      <dgm:prSet/>
      <dgm:spPr/>
      <dgm:t>
        <a:bodyPr/>
        <a:lstStyle/>
        <a:p>
          <a:pPr rtl="0"/>
          <a:endParaRPr lang="en-US" noProof="0"/>
        </a:p>
      </dgm:t>
    </dgm:pt>
    <dgm:pt modelId="{D07AD3FD-84FF-467E-9693-752776549C61}">
      <dgm:prSet phldrT="[Text]"/>
      <dgm:spPr>
        <a:solidFill>
          <a:schemeClr val="accent5">
            <a:lumMod val="50000"/>
          </a:schemeClr>
        </a:solidFill>
      </dgm:spPr>
      <dgm:t>
        <a:bodyPr/>
        <a:lstStyle/>
        <a:p>
          <a:pPr rtl="0"/>
          <a:r>
            <a:rPr lang="en-GB" b="1" noProof="0">
              <a:solidFill>
                <a:schemeClr val="bg1"/>
              </a:solidFill>
            </a:rPr>
            <a:t>To UK </a:t>
          </a:r>
          <a:r>
            <a:rPr lang="en-GB" b="1" noProof="0" err="1">
              <a:solidFill>
                <a:schemeClr val="bg1"/>
              </a:solidFill>
            </a:rPr>
            <a:t>observership</a:t>
          </a:r>
          <a:r>
            <a:rPr lang="en-GB" b="1" noProof="0">
              <a:solidFill>
                <a:schemeClr val="bg1"/>
              </a:solidFill>
            </a:rPr>
            <a:t> 3</a:t>
          </a:r>
        </a:p>
      </dgm:t>
    </dgm:pt>
    <dgm:pt modelId="{A8C9B7A9-BC2A-4753-B7F0-F2E361D95520}" type="sibTrans" cxnId="{55492768-9A5E-4F74-AC7C-959C5C24EFD3}">
      <dgm:prSet/>
      <dgm:spPr/>
      <dgm:t>
        <a:bodyPr/>
        <a:lstStyle/>
        <a:p>
          <a:pPr rtl="0"/>
          <a:endParaRPr lang="en-US" noProof="0"/>
        </a:p>
      </dgm:t>
    </dgm:pt>
    <dgm:pt modelId="{7B691773-F524-4FAD-A272-BDF0B0C4370A}" type="parTrans" cxnId="{55492768-9A5E-4F74-AC7C-959C5C24EFD3}">
      <dgm:prSet/>
      <dgm:spPr/>
      <dgm:t>
        <a:bodyPr/>
        <a:lstStyle/>
        <a:p>
          <a:pPr rtl="0"/>
          <a:endParaRPr lang="en-US" noProof="0"/>
        </a:p>
      </dgm:t>
    </dgm:pt>
    <dgm:pt modelId="{32CCB050-072A-41BF-BE1B-388CF53E5629}">
      <dgm:prSet/>
      <dgm:spPr/>
      <dgm:t>
        <a:bodyPr/>
        <a:lstStyle/>
        <a:p>
          <a:pPr rtl="0"/>
          <a:r>
            <a:rPr lang="en-GB" b="1" noProof="0">
              <a:solidFill>
                <a:schemeClr val="bg1"/>
              </a:solidFill>
            </a:rPr>
            <a:t>To UK </a:t>
          </a:r>
          <a:r>
            <a:rPr lang="en-GB" b="1" noProof="0" err="1">
              <a:solidFill>
                <a:schemeClr val="bg1"/>
              </a:solidFill>
            </a:rPr>
            <a:t>observership</a:t>
          </a:r>
          <a:r>
            <a:rPr lang="en-GB" b="1" noProof="0">
              <a:solidFill>
                <a:schemeClr val="bg1"/>
              </a:solidFill>
            </a:rPr>
            <a:t> 4</a:t>
          </a:r>
        </a:p>
      </dgm:t>
    </dgm:pt>
    <dgm:pt modelId="{B301371B-A53D-4B79-8B8D-7B304894442B}" type="parTrans" cxnId="{042E0AE1-6450-410A-B96E-AFBADB139BEA}">
      <dgm:prSet/>
      <dgm:spPr/>
      <dgm:t>
        <a:bodyPr/>
        <a:lstStyle/>
        <a:p>
          <a:pPr rtl="0"/>
          <a:endParaRPr lang="en-US" noProof="0"/>
        </a:p>
      </dgm:t>
    </dgm:pt>
    <dgm:pt modelId="{BF05D8EE-4413-4737-8721-DAF10D6CAB04}" type="sibTrans" cxnId="{042E0AE1-6450-410A-B96E-AFBADB139BEA}">
      <dgm:prSet/>
      <dgm:spPr/>
      <dgm:t>
        <a:bodyPr/>
        <a:lstStyle/>
        <a:p>
          <a:pPr rtl="0"/>
          <a:endParaRPr lang="en-US" noProof="0"/>
        </a:p>
      </dgm:t>
    </dgm:pt>
    <dgm:pt modelId="{9E838AE2-4659-4603-ABC8-58DF4222C0D4}">
      <dgm:prSet/>
      <dgm:spPr>
        <a:solidFill>
          <a:schemeClr val="accent5">
            <a:lumMod val="50000"/>
          </a:schemeClr>
        </a:solidFill>
      </dgm:spPr>
      <dgm:t>
        <a:bodyPr/>
        <a:lstStyle/>
        <a:p>
          <a:pPr rtl="0"/>
          <a:r>
            <a:rPr lang="en-GB" b="1" noProof="0">
              <a:solidFill>
                <a:schemeClr val="bg1"/>
              </a:solidFill>
            </a:rPr>
            <a:t>And repeat….</a:t>
          </a:r>
        </a:p>
      </dgm:t>
    </dgm:pt>
    <dgm:pt modelId="{5FC53805-9431-4BC8-ADB9-DABF59DE31C7}" type="parTrans" cxnId="{CF54291C-AAFD-4FA4-9A16-20CE892BA907}">
      <dgm:prSet/>
      <dgm:spPr/>
      <dgm:t>
        <a:bodyPr/>
        <a:lstStyle/>
        <a:p>
          <a:pPr rtl="0"/>
          <a:endParaRPr lang="en-US" noProof="0"/>
        </a:p>
      </dgm:t>
    </dgm:pt>
    <dgm:pt modelId="{61F1BCD3-232D-4C03-B56C-182BCB6108CD}" type="sibTrans" cxnId="{CF54291C-AAFD-4FA4-9A16-20CE892BA907}">
      <dgm:prSet/>
      <dgm:spPr/>
      <dgm:t>
        <a:bodyPr/>
        <a:lstStyle/>
        <a:p>
          <a:pPr rtl="0"/>
          <a:endParaRPr lang="en-US" noProof="0"/>
        </a:p>
      </dgm:t>
    </dgm:pt>
    <dgm:pt modelId="{04A40292-9119-41B2-B968-7B651F20675D}">
      <dgm:prSet/>
      <dgm:spPr/>
      <dgm:t>
        <a:bodyPr/>
        <a:lstStyle/>
        <a:p>
          <a:pPr rtl="0"/>
          <a:r>
            <a:rPr lang="en-GB" noProof="0"/>
            <a:t>October - December 2026</a:t>
          </a:r>
        </a:p>
      </dgm:t>
    </dgm:pt>
    <dgm:pt modelId="{70078FF1-F2A9-4A6B-88D1-8CF3595EFE73}" type="parTrans" cxnId="{1D6C5464-DE30-4BEC-9E27-B2C179C39CC4}">
      <dgm:prSet/>
      <dgm:spPr/>
      <dgm:t>
        <a:bodyPr/>
        <a:lstStyle/>
        <a:p>
          <a:pPr rtl="0"/>
          <a:endParaRPr lang="en-US" noProof="0"/>
        </a:p>
      </dgm:t>
    </dgm:pt>
    <dgm:pt modelId="{B4C4972A-0898-484E-AF78-D5D7E0F991F2}" type="sibTrans" cxnId="{1D6C5464-DE30-4BEC-9E27-B2C179C39CC4}">
      <dgm:prSet/>
      <dgm:spPr/>
      <dgm:t>
        <a:bodyPr/>
        <a:lstStyle/>
        <a:p>
          <a:pPr rtl="0"/>
          <a:endParaRPr lang="en-US" noProof="0"/>
        </a:p>
      </dgm:t>
    </dgm:pt>
    <dgm:pt modelId="{C8E903CE-0CFD-4D68-A857-80E14557005E}">
      <dgm:prSet/>
      <dgm:spPr/>
      <dgm:t>
        <a:bodyPr/>
        <a:lstStyle/>
        <a:p>
          <a:pPr rtl="0"/>
          <a:r>
            <a:rPr lang="en-GB" noProof="0"/>
            <a:t>January 2027 – March 2028</a:t>
          </a:r>
        </a:p>
      </dgm:t>
    </dgm:pt>
    <dgm:pt modelId="{D5890537-0D77-4DA1-A100-62C393623468}" type="parTrans" cxnId="{17BD67AD-4331-49EC-BC4A-29404E891597}">
      <dgm:prSet/>
      <dgm:spPr/>
      <dgm:t>
        <a:bodyPr/>
        <a:lstStyle/>
        <a:p>
          <a:pPr rtl="0"/>
          <a:endParaRPr lang="en-US" noProof="0"/>
        </a:p>
      </dgm:t>
    </dgm:pt>
    <dgm:pt modelId="{862799CE-00F4-4DD6-894E-A487503F8DE6}" type="sibTrans" cxnId="{17BD67AD-4331-49EC-BC4A-29404E891597}">
      <dgm:prSet/>
      <dgm:spPr/>
      <dgm:t>
        <a:bodyPr/>
        <a:lstStyle/>
        <a:p>
          <a:pPr rtl="0"/>
          <a:endParaRPr lang="en-US" noProof="0"/>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dgm:pt>
    <dgm:pt modelId="{CA3A6A4E-2D39-41D2-A6B1-B590D0C452D2}" type="pres">
      <dgm:prSet presAssocID="{AACEAFD5-63CF-4AFC-B46F-BE086C5D447C}" presName="parTx" presStyleLbl="alignNode1" presStyleIdx="0" presStyleCnt="5">
        <dgm:presLayoutVars>
          <dgm:chMax val="0"/>
          <dgm:chPref val="0"/>
          <dgm:bulletEnabled val="1"/>
        </dgm:presLayoutVars>
      </dgm:prSet>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EC37843F-14A6-4E20-B7AE-2B086A8F5F45}" type="pres">
      <dgm:prSet presAssocID="{D07AD3FD-84FF-467E-9693-752776549C61}" presName="composite" presStyleCnt="0"/>
      <dgm:spPr/>
    </dgm:pt>
    <dgm:pt modelId="{E41E7729-FD3F-426D-804C-45BD60BD762D}" type="pres">
      <dgm:prSet presAssocID="{D07AD3FD-84FF-467E-9693-752776549C61}" presName="L" presStyleLbl="solidFgAcc1" presStyleIdx="1" presStyleCnt="5">
        <dgm:presLayoutVars>
          <dgm:chMax val="0"/>
          <dgm:chPref val="0"/>
        </dgm:presLayoutVars>
      </dgm:prSet>
      <dgm:spPr/>
    </dgm:pt>
    <dgm:pt modelId="{6C46E586-0364-4C52-98F9-74A7ACD803D1}" type="pres">
      <dgm:prSet presAssocID="{D07AD3FD-84FF-467E-9693-752776549C61}" presName="parTx" presStyleLbl="alignNode1" presStyleIdx="1" presStyleCnt="5">
        <dgm:presLayoutVars>
          <dgm:chMax val="0"/>
          <dgm:chPref val="0"/>
          <dgm:bulletEnabled val="1"/>
        </dgm:presLayoutVars>
      </dgm:prSet>
      <dgm:spPr/>
    </dgm:pt>
    <dgm:pt modelId="{5E07F9E4-149C-4A89-848F-4ABDD305F0C5}" type="pres">
      <dgm:prSet presAssocID="{D07AD3FD-84FF-467E-9693-752776549C61}" presName="desTx" presStyleLbl="revTx" presStyleIdx="1" presStyleCnt="5">
        <dgm:presLayoutVars>
          <dgm:chMax val="0"/>
          <dgm:chPref val="0"/>
          <dgm:bulletEnabled val="1"/>
        </dgm:presLayoutVars>
      </dgm:prSet>
      <dgm:spPr/>
    </dgm:pt>
    <dgm:pt modelId="{2928FCAD-BE3F-45AC-93A5-FD98F8A50E00}" type="pres">
      <dgm:prSet presAssocID="{D07AD3FD-84FF-467E-9693-752776549C61}" presName="EmptyPlaceHolder" presStyleCnt="0"/>
      <dgm:spPr/>
    </dgm:pt>
    <dgm:pt modelId="{C2DF8D93-19C7-4E07-BCAF-9FAAB62C8CF2}" type="pres">
      <dgm:prSet presAssocID="{A8C9B7A9-BC2A-4753-B7F0-F2E361D95520}"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dgm:pt>
    <dgm:pt modelId="{7A0B5EFC-88FB-4ED5-994F-D5F6584C2293}" type="pres">
      <dgm:prSet presAssocID="{D71FC021-6A65-44D1-95B9-0E6C89079866}" presName="parTx" presStyleLbl="alignNode1" presStyleIdx="2" presStyleCnt="5">
        <dgm:presLayoutVars>
          <dgm:chMax val="0"/>
          <dgm:chPref val="0"/>
          <dgm:bulletEnabled val="1"/>
        </dgm:presLayoutVars>
      </dgm:prSet>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3" presStyleCnt="5">
        <dgm:presLayoutVars>
          <dgm:chMax val="0"/>
          <dgm:chPref val="0"/>
        </dgm:presLayoutVars>
      </dgm:prSet>
      <dgm:spPr/>
    </dgm:pt>
    <dgm:pt modelId="{B8046455-4EBB-40A8-838B-B584850A8B8E}" type="pres">
      <dgm:prSet presAssocID="{32CCB050-072A-41BF-BE1B-388CF53E5629}" presName="parTx" presStyleLbl="alignNode1" presStyleIdx="3" presStyleCnt="5">
        <dgm:presLayoutVars>
          <dgm:chMax val="0"/>
          <dgm:chPref val="0"/>
          <dgm:bulletEnabled val="1"/>
        </dgm:presLayoutVars>
      </dgm:prSet>
      <dgm:spPr/>
    </dgm:pt>
    <dgm:pt modelId="{1D84544C-5924-422B-9546-A86AE4927E4C}" type="pres">
      <dgm:prSet presAssocID="{32CCB050-072A-41BF-BE1B-388CF53E5629}" presName="desTx" presStyleLbl="revTx" presStyleIdx="3" presStyleCnt="5">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4" presStyleCnt="5">
        <dgm:presLayoutVars>
          <dgm:chMax val="0"/>
          <dgm:chPref val="0"/>
        </dgm:presLayoutVars>
      </dgm:prSet>
      <dgm:spPr/>
    </dgm:pt>
    <dgm:pt modelId="{559A9A18-D6AE-4459-8C7F-A17CAB50744A}" type="pres">
      <dgm:prSet presAssocID="{9E838AE2-4659-4603-ABC8-58DF4222C0D4}" presName="parTx" presStyleLbl="alignNode1" presStyleIdx="4" presStyleCnt="5">
        <dgm:presLayoutVars>
          <dgm:chMax val="0"/>
          <dgm:chPref val="0"/>
          <dgm:bulletEnabled val="1"/>
        </dgm:presLayoutVars>
      </dgm:prSet>
      <dgm:spPr/>
    </dgm:pt>
    <dgm:pt modelId="{7F54B493-FCA8-4A1F-A2B1-FCB26CA9C396}" type="pres">
      <dgm:prSet presAssocID="{9E838AE2-4659-4603-ABC8-58DF4222C0D4}" presName="desTx" presStyleLbl="revTx" presStyleIdx="4" presStyleCnt="5">
        <dgm:presLayoutVars>
          <dgm:chMax val="0"/>
          <dgm:chPref val="0"/>
          <dgm:bulletEnabled val="1"/>
        </dgm:presLayoutVars>
      </dgm:prSet>
      <dgm:spPr/>
    </dgm:pt>
    <dgm:pt modelId="{D73F5E39-8993-4D6C-9D92-8E8F41E329B8}" type="pres">
      <dgm:prSet presAssocID="{9E838AE2-4659-4603-ABC8-58DF4222C0D4}" presName="EmptyPlaceHolder" presStyleCnt="0"/>
      <dgm:spPr/>
    </dgm:pt>
  </dgm:ptLst>
  <dgm:cxnLst>
    <dgm:cxn modelId="{20190A0D-EF75-4224-80CC-FC8EBDEF2138}" type="presOf" srcId="{C8E903CE-0CFD-4D68-A857-80E14557005E}" destId="{7F54B493-FCA8-4A1F-A2B1-FCB26CA9C396}" srcOrd="0" destOrd="0" presId="urn:microsoft.com/office/officeart/2016/7/layout/AccentHomeChevronProcess"/>
    <dgm:cxn modelId="{CF54291C-AAFD-4FA4-9A16-20CE892BA907}" srcId="{55C0B14E-AEA6-48D3-A387-ED4A3A3BF840}" destId="{9E838AE2-4659-4603-ABC8-58DF4222C0D4}" srcOrd="4" destOrd="0" parTransId="{5FC53805-9431-4BC8-ADB9-DABF59DE31C7}" sibTransId="{61F1BCD3-232D-4C03-B56C-182BCB6108CD}"/>
    <dgm:cxn modelId="{F23BFC27-EEA1-48DD-A68B-3C9BF1AE455D}" type="presOf" srcId="{349299C9-846E-4827-813A-349CCCE20782}" destId="{810D7AA7-A541-4507-BE7F-36CCF210089F}" srcOrd="0" destOrd="0" presId="urn:microsoft.com/office/officeart/2016/7/layout/AccentHomeChevronProcess"/>
    <dgm:cxn modelId="{0EFA3039-6828-403C-9445-4359BA6645E6}" srcId="{AACEAFD5-63CF-4AFC-B46F-BE086C5D447C}" destId="{349299C9-846E-4827-813A-349CCCE20782}" srcOrd="0" destOrd="0" parTransId="{AEA27547-B9ED-4994-BD27-04EC297EF367}" sibTransId="{9D819F52-ACA0-4B08-8256-DF6BD8FA3A0B}"/>
    <dgm:cxn modelId="{6CDEA839-6538-453E-9113-58ECC65280CB}" type="presOf" srcId="{AACEAFD5-63CF-4AFC-B46F-BE086C5D447C}" destId="{CA3A6A4E-2D39-41D2-A6B1-B590D0C452D2}" srcOrd="0" destOrd="0" presId="urn:microsoft.com/office/officeart/2016/7/layout/AccentHomeChevronProcess"/>
    <dgm:cxn modelId="{1D6C5464-DE30-4BEC-9E27-B2C179C39CC4}" srcId="{32CCB050-072A-41BF-BE1B-388CF53E5629}" destId="{04A40292-9119-41B2-B968-7B651F20675D}" srcOrd="0" destOrd="0" parTransId="{70078FF1-F2A9-4A6B-88D1-8CF3595EFE73}" sibTransId="{B4C4972A-0898-484E-AF78-D5D7E0F991F2}"/>
    <dgm:cxn modelId="{55492768-9A5E-4F74-AC7C-959C5C24EFD3}" srcId="{55C0B14E-AEA6-48D3-A387-ED4A3A3BF840}" destId="{D07AD3FD-84FF-467E-9693-752776549C61}" srcOrd="1" destOrd="0" parTransId="{7B691773-F524-4FAD-A272-BDF0B0C4370A}" sibTransId="{A8C9B7A9-BC2A-4753-B7F0-F2E361D95520}"/>
    <dgm:cxn modelId="{993A834D-F9E7-487D-A46B-FD9A309F5C59}" type="presOf" srcId="{04A40292-9119-41B2-B968-7B651F20675D}" destId="{1D84544C-5924-422B-9546-A86AE4927E4C}" srcOrd="0" destOrd="0" presId="urn:microsoft.com/office/officeart/2016/7/layout/AccentHomeChevronProcess"/>
    <dgm:cxn modelId="{E97FF64F-8020-497E-AE7D-2395DDA4560D}" srcId="{D07AD3FD-84FF-467E-9693-752776549C61}" destId="{5D70EFF5-8B31-4A1F-AE44-51E4CF0013EB}" srcOrd="0" destOrd="0" parTransId="{96C720A0-FEEF-48D1-8DF6-ABA03C304822}" sibTransId="{B6A59CDE-18AD-4553-B6C5-FF001A8E8510}"/>
    <dgm:cxn modelId="{219EA357-E48B-4A91-91A7-8282DFF10601}" type="presOf" srcId="{55C0B14E-AEA6-48D3-A387-ED4A3A3BF840}" destId="{594BF422-752C-42F3-A230-3D0E6AE9A886}" srcOrd="0" destOrd="0" presId="urn:microsoft.com/office/officeart/2016/7/layout/AccentHomeChevronProcess"/>
    <dgm:cxn modelId="{61E56288-5A92-4019-989A-398C8EA8A844}" type="presOf" srcId="{4A6BB192-9983-4F48-BBC5-6E384EED7EC5}" destId="{FD7B29F2-0D66-4B4B-BC8A-82DA23575305}"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17BD67AD-4331-49EC-BC4A-29404E891597}" srcId="{9E838AE2-4659-4603-ABC8-58DF4222C0D4}" destId="{C8E903CE-0CFD-4D68-A857-80E14557005E}" srcOrd="0" destOrd="0" parTransId="{D5890537-0D77-4DA1-A100-62C393623468}" sibTransId="{862799CE-00F4-4DD6-894E-A487503F8DE6}"/>
    <dgm:cxn modelId="{2F6485B4-0735-4D01-8060-5A89B7562619}" type="presOf" srcId="{5D70EFF5-8B31-4A1F-AE44-51E4CF0013EB}" destId="{5E07F9E4-149C-4A89-848F-4ABDD305F0C5}" srcOrd="0" destOrd="0" presId="urn:microsoft.com/office/officeart/2016/7/layout/AccentHomeChevronProcess"/>
    <dgm:cxn modelId="{AE101ABC-7EA3-4444-A576-8AB15A371C84}" srcId="{55C0B14E-AEA6-48D3-A387-ED4A3A3BF840}" destId="{AACEAFD5-63CF-4AFC-B46F-BE086C5D447C}" srcOrd="0" destOrd="0" parTransId="{7A0BD8EC-BB4A-4912-A54E-6F39B681264E}" sibTransId="{7A8D4B4D-06E9-4958-810D-A6226B6AC588}"/>
    <dgm:cxn modelId="{665C05C7-3CB0-428C-B457-E59A0AF60DA1}" type="presOf" srcId="{D07AD3FD-84FF-467E-9693-752776549C61}" destId="{6C46E586-0364-4C52-98F9-74A7ACD803D1}" srcOrd="0" destOrd="0" presId="urn:microsoft.com/office/officeart/2016/7/layout/AccentHomeChevronProcess"/>
    <dgm:cxn modelId="{042E0AE1-6450-410A-B96E-AFBADB139BEA}" srcId="{55C0B14E-AEA6-48D3-A387-ED4A3A3BF840}" destId="{32CCB050-072A-41BF-BE1B-388CF53E5629}" srcOrd="3" destOrd="0" parTransId="{B301371B-A53D-4B79-8B8D-7B304894442B}" sibTransId="{BF05D8EE-4413-4737-8721-DAF10D6CAB04}"/>
    <dgm:cxn modelId="{E3115EEA-DE9C-4F06-B8B3-BEB263D5F2B1}" srcId="{D71FC021-6A65-44D1-95B9-0E6C89079866}" destId="{4A6BB192-9983-4F48-BBC5-6E384EED7EC5}" srcOrd="0" destOrd="0" parTransId="{230A6E4A-6CED-4DC0-AEFE-6859FE07B658}" sibTransId="{0B568EC2-5D2A-4B00-8047-B7832F245B44}"/>
    <dgm:cxn modelId="{DB636DF2-EC68-445F-B7E9-11D2D9235026}" type="presOf" srcId="{9E838AE2-4659-4603-ABC8-58DF4222C0D4}" destId="{559A9A18-D6AE-4459-8C7F-A17CAB50744A}" srcOrd="0" destOrd="0" presId="urn:microsoft.com/office/officeart/2016/7/layout/AccentHomeChevronProcess"/>
    <dgm:cxn modelId="{10122CFA-F2C6-4519-A06A-6ABCC8B80C59}" type="presOf" srcId="{32CCB050-072A-41BF-BE1B-388CF53E5629}" destId="{B8046455-4EBB-40A8-838B-B584850A8B8E}" srcOrd="0" destOrd="0" presId="urn:microsoft.com/office/officeart/2016/7/layout/AccentHomeChevronProcess"/>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B7985CA-BC92-461D-A77E-E2320D4992D0}" type="presParOf" srcId="{594BF422-752C-42F3-A230-3D0E6AE9A886}" destId="{EC37843F-14A6-4E20-B7AE-2B086A8F5F45}" srcOrd="2" destOrd="0" presId="urn:microsoft.com/office/officeart/2016/7/layout/AccentHomeChevronProcess"/>
    <dgm:cxn modelId="{1996E4D7-D809-45CA-9DF0-561A93BDAFB1}" type="presParOf" srcId="{EC37843F-14A6-4E20-B7AE-2B086A8F5F45}" destId="{E41E7729-FD3F-426D-804C-45BD60BD762D}" srcOrd="0" destOrd="0" presId="urn:microsoft.com/office/officeart/2016/7/layout/AccentHomeChevronProcess"/>
    <dgm:cxn modelId="{16E53752-1AB8-4CD2-BFD6-85C0CDA26E1B}" type="presParOf" srcId="{EC37843F-14A6-4E20-B7AE-2B086A8F5F45}" destId="{6C46E586-0364-4C52-98F9-74A7ACD803D1}" srcOrd="1" destOrd="0" presId="urn:microsoft.com/office/officeart/2016/7/layout/AccentHomeChevronProcess"/>
    <dgm:cxn modelId="{FAC2F23D-E510-4342-91C3-FCAB11B207C0}" type="presParOf" srcId="{EC37843F-14A6-4E20-B7AE-2B086A8F5F45}" destId="{5E07F9E4-149C-4A89-848F-4ABDD305F0C5}" srcOrd="2" destOrd="0" presId="urn:microsoft.com/office/officeart/2016/7/layout/AccentHomeChevronProcess"/>
    <dgm:cxn modelId="{3843A525-0A63-4743-B0E8-0F795D54B4E4}" type="presParOf" srcId="{EC37843F-14A6-4E20-B7AE-2B086A8F5F45}" destId="{2928FCAD-BE3F-45AC-93A5-FD98F8A50E00}" srcOrd="3" destOrd="0" presId="urn:microsoft.com/office/officeart/2016/7/layout/AccentHomeChevronProcess"/>
    <dgm:cxn modelId="{D179D84E-BE2C-46EF-8594-412D3A7F9213}" type="presParOf" srcId="{594BF422-752C-42F3-A230-3D0E6AE9A886}" destId="{C2DF8D93-19C7-4E07-BCAF-9FAAB62C8CF2}"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5" destOrd="0" presId="urn:microsoft.com/office/officeart/2016/7/layout/AccentHomeChevronProcess"/>
    <dgm:cxn modelId="{DF11AE77-7C6F-4023-B9CA-C466C92E9683}" type="presParOf" srcId="{594BF422-752C-42F3-A230-3D0E6AE9A886}" destId="{62262EA1-D674-4DE8-B444-FEC3F6748520}" srcOrd="6"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7" destOrd="0" presId="urn:microsoft.com/office/officeart/2016/7/layout/AccentHomeChevronProcess"/>
    <dgm:cxn modelId="{B07B5F95-29F3-4EBA-881F-2F9C82CD9290}" type="presParOf" srcId="{594BF422-752C-42F3-A230-3D0E6AE9A886}" destId="{D0A9E9B9-B6D2-49AA-91D6-7CE223E637D0}" srcOrd="8"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B80DBA-1797-4039-ACB2-FD480E49E3C1}" type="doc">
      <dgm:prSet loTypeId="urn:microsoft.com/office/officeart/2005/8/layout/venn1" loCatId="relationship" qsTypeId="urn:microsoft.com/office/officeart/2005/8/quickstyle/simple1" qsCatId="simple" csTypeId="urn:microsoft.com/office/officeart/2005/8/colors/colorful4" csCatId="colorful" phldr="1"/>
      <dgm:spPr/>
    </dgm:pt>
    <dgm:pt modelId="{07422C2C-25F9-4046-8333-E868AEE15502}">
      <dgm:prSet phldrT="[Text]" custT="1"/>
      <dgm:spPr/>
      <dgm:t>
        <a:bodyPr/>
        <a:lstStyle/>
        <a:p>
          <a:pPr algn="l">
            <a:buFont typeface="Arial" panose="020B0604020202020204" pitchFamily="34" charset="0"/>
            <a:buChar char="•"/>
          </a:pP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dgm:t>
    </dgm:pt>
    <dgm:pt modelId="{E0223068-6C74-4E06-AF7E-ED8DD263368C}" type="parTrans" cxnId="{61F70512-D519-4514-AAE3-7729D6E8F53E}">
      <dgm:prSet/>
      <dgm:spPr/>
      <dgm:t>
        <a:bodyPr/>
        <a:lstStyle/>
        <a:p>
          <a:endParaRPr lang="en-GB"/>
        </a:p>
      </dgm:t>
    </dgm:pt>
    <dgm:pt modelId="{BA6C3A65-2379-49EA-BAFB-8AE783252E3C}" type="sibTrans" cxnId="{61F70512-D519-4514-AAE3-7729D6E8F53E}">
      <dgm:prSet/>
      <dgm:spPr/>
      <dgm:t>
        <a:bodyPr/>
        <a:lstStyle/>
        <a:p>
          <a:endParaRPr lang="en-GB"/>
        </a:p>
      </dgm:t>
    </dgm:pt>
    <dgm:pt modelId="{D624EC39-6D99-4B47-8946-AA12C89A14A3}">
      <dgm:prSet phldrT="[Text]" custT="1"/>
      <dgm:spPr/>
      <dgm:t>
        <a:bodyPr/>
        <a:lstStyle/>
        <a:p>
          <a:pPr algn="l">
            <a:buFont typeface="Symbol" panose="05050102010706020507" pitchFamily="18" charset="2"/>
            <a:buChar char=""/>
          </a:pPr>
          <a:endParaRPr lang="en-US" sz="1100">
            <a:effectLst/>
            <a:latin typeface="Arial" panose="020B0604020202020204" pitchFamily="34" charset="0"/>
            <a:cs typeface="Times New Roman" panose="02020603050405020304" pitchFamily="18" charset="0"/>
          </a:endParaRPr>
        </a:p>
        <a:p>
          <a:pPr algn="l">
            <a:buFont typeface="Symbol" panose="05050102010706020507" pitchFamily="18" charset="2"/>
            <a:buChar char=""/>
          </a:pPr>
          <a:endParaRPr lang="en-US" sz="1100">
            <a:effectLst/>
            <a:latin typeface="Arial" panose="020B0604020202020204" pitchFamily="34" charset="0"/>
            <a:cs typeface="Times New Roman" panose="02020603050405020304" pitchFamily="18" charset="0"/>
          </a:endParaRPr>
        </a:p>
        <a:p>
          <a:pPr algn="l">
            <a:buFont typeface="Symbol" panose="05050102010706020507" pitchFamily="18" charset="2"/>
            <a:buChar char=""/>
          </a:pPr>
          <a:endParaRPr lang="en-US" sz="1100">
            <a:effectLst/>
            <a:latin typeface="Arial" panose="020B0604020202020204" pitchFamily="34" charset="0"/>
            <a:cs typeface="Times New Roman" panose="02020603050405020304" pitchFamily="18" charset="0"/>
          </a:endParaRPr>
        </a:p>
        <a:p>
          <a:pPr algn="l">
            <a:buFont typeface="Symbol" panose="05050102010706020507" pitchFamily="18" charset="2"/>
            <a:buChar char=""/>
          </a:pPr>
          <a:endParaRPr lang="en-US" sz="1100">
            <a:effectLst/>
            <a:latin typeface="Arial" panose="020B0604020202020204" pitchFamily="34" charset="0"/>
            <a:cs typeface="Times New Roman" panose="02020603050405020304" pitchFamily="18" charset="0"/>
          </a:endParaRPr>
        </a:p>
        <a:p>
          <a:pPr algn="l">
            <a:buFont typeface="Symbol" panose="05050102010706020507" pitchFamily="18" charset="2"/>
            <a:buChar char=""/>
          </a:pPr>
          <a:endParaRPr lang="en-US" sz="1100">
            <a:effectLst/>
            <a:latin typeface="Arial" panose="020B0604020202020204" pitchFamily="34" charset="0"/>
            <a:cs typeface="Times New Roman" panose="02020603050405020304" pitchFamily="18" charset="0"/>
          </a:endParaRPr>
        </a:p>
        <a:p>
          <a:pPr algn="l">
            <a:buFont typeface="Symbol" panose="05050102010706020507" pitchFamily="18" charset="2"/>
            <a:buChar char=""/>
          </a:pPr>
          <a:endParaRPr lang="en-GB" sz="1100"/>
        </a:p>
      </dgm:t>
    </dgm:pt>
    <dgm:pt modelId="{7BF8EA11-D36E-430F-9E76-14C814DC7740}" type="parTrans" cxnId="{FA1F4878-E815-4B87-B22F-0F16A735DBC8}">
      <dgm:prSet/>
      <dgm:spPr/>
      <dgm:t>
        <a:bodyPr/>
        <a:lstStyle/>
        <a:p>
          <a:endParaRPr lang="en-GB"/>
        </a:p>
      </dgm:t>
    </dgm:pt>
    <dgm:pt modelId="{D69D576B-EC2F-4429-8BE0-10D6D04D295D}" type="sibTrans" cxnId="{FA1F4878-E815-4B87-B22F-0F16A735DBC8}">
      <dgm:prSet/>
      <dgm:spPr/>
      <dgm:t>
        <a:bodyPr/>
        <a:lstStyle/>
        <a:p>
          <a:endParaRPr lang="en-GB"/>
        </a:p>
      </dgm:t>
    </dgm:pt>
    <dgm:pt modelId="{EDDCC15B-F4E4-41A8-B42C-306609F7DB8D}" type="pres">
      <dgm:prSet presAssocID="{50B80DBA-1797-4039-ACB2-FD480E49E3C1}" presName="compositeShape" presStyleCnt="0">
        <dgm:presLayoutVars>
          <dgm:chMax val="7"/>
          <dgm:dir/>
          <dgm:resizeHandles val="exact"/>
        </dgm:presLayoutVars>
      </dgm:prSet>
      <dgm:spPr/>
    </dgm:pt>
    <dgm:pt modelId="{C27F6551-CB33-44A7-A80B-0D799EBB15B8}" type="pres">
      <dgm:prSet presAssocID="{07422C2C-25F9-4046-8333-E868AEE15502}" presName="circ1" presStyleLbl="vennNode1" presStyleIdx="0" presStyleCnt="2" custScaleX="104237" custLinFactNeighborX="-6964" custLinFactNeighborY="0"/>
      <dgm:spPr/>
    </dgm:pt>
    <dgm:pt modelId="{28FD8BB7-BC14-4A9D-A3F1-F91E09079632}" type="pres">
      <dgm:prSet presAssocID="{07422C2C-25F9-4046-8333-E868AEE15502}" presName="circ1Tx" presStyleLbl="revTx" presStyleIdx="0" presStyleCnt="0">
        <dgm:presLayoutVars>
          <dgm:chMax val="0"/>
          <dgm:chPref val="0"/>
          <dgm:bulletEnabled val="1"/>
        </dgm:presLayoutVars>
      </dgm:prSet>
      <dgm:spPr/>
    </dgm:pt>
    <dgm:pt modelId="{B6AFF9CC-034E-4912-AA53-AD7F24E71C0E}" type="pres">
      <dgm:prSet presAssocID="{D624EC39-6D99-4B47-8946-AA12C89A14A3}" presName="circ2" presStyleLbl="vennNode1" presStyleIdx="1" presStyleCnt="2" custScaleX="101534" custScaleY="100547" custLinFactNeighborX="7334"/>
      <dgm:spPr/>
    </dgm:pt>
    <dgm:pt modelId="{F3E06286-DAD0-47EE-A4AC-361D57B44DE0}" type="pres">
      <dgm:prSet presAssocID="{D624EC39-6D99-4B47-8946-AA12C89A14A3}" presName="circ2Tx" presStyleLbl="revTx" presStyleIdx="0" presStyleCnt="0">
        <dgm:presLayoutVars>
          <dgm:chMax val="0"/>
          <dgm:chPref val="0"/>
          <dgm:bulletEnabled val="1"/>
        </dgm:presLayoutVars>
      </dgm:prSet>
      <dgm:spPr/>
    </dgm:pt>
  </dgm:ptLst>
  <dgm:cxnLst>
    <dgm:cxn modelId="{61F70512-D519-4514-AAE3-7729D6E8F53E}" srcId="{50B80DBA-1797-4039-ACB2-FD480E49E3C1}" destId="{07422C2C-25F9-4046-8333-E868AEE15502}" srcOrd="0" destOrd="0" parTransId="{E0223068-6C74-4E06-AF7E-ED8DD263368C}" sibTransId="{BA6C3A65-2379-49EA-BAFB-8AE783252E3C}"/>
    <dgm:cxn modelId="{02B7C250-4265-4809-9D56-BD4863411616}" type="presOf" srcId="{07422C2C-25F9-4046-8333-E868AEE15502}" destId="{28FD8BB7-BC14-4A9D-A3F1-F91E09079632}" srcOrd="1" destOrd="0" presId="urn:microsoft.com/office/officeart/2005/8/layout/venn1"/>
    <dgm:cxn modelId="{8E879054-83C1-406D-9933-E76E81399867}" type="presOf" srcId="{07422C2C-25F9-4046-8333-E868AEE15502}" destId="{C27F6551-CB33-44A7-A80B-0D799EBB15B8}" srcOrd="0" destOrd="0" presId="urn:microsoft.com/office/officeart/2005/8/layout/venn1"/>
    <dgm:cxn modelId="{FA1F4878-E815-4B87-B22F-0F16A735DBC8}" srcId="{50B80DBA-1797-4039-ACB2-FD480E49E3C1}" destId="{D624EC39-6D99-4B47-8946-AA12C89A14A3}" srcOrd="1" destOrd="0" parTransId="{7BF8EA11-D36E-430F-9E76-14C814DC7740}" sibTransId="{D69D576B-EC2F-4429-8BE0-10D6D04D295D}"/>
    <dgm:cxn modelId="{22C35980-F298-417D-BE35-B8D2E662CBE0}" type="presOf" srcId="{50B80DBA-1797-4039-ACB2-FD480E49E3C1}" destId="{EDDCC15B-F4E4-41A8-B42C-306609F7DB8D}" srcOrd="0" destOrd="0" presId="urn:microsoft.com/office/officeart/2005/8/layout/venn1"/>
    <dgm:cxn modelId="{E9DA3796-270A-46D9-B9D6-B8AB054A077F}" type="presOf" srcId="{D624EC39-6D99-4B47-8946-AA12C89A14A3}" destId="{F3E06286-DAD0-47EE-A4AC-361D57B44DE0}" srcOrd="1" destOrd="0" presId="urn:microsoft.com/office/officeart/2005/8/layout/venn1"/>
    <dgm:cxn modelId="{1E7B8B99-4024-4B87-9870-11020D1BB36D}" type="presOf" srcId="{D624EC39-6D99-4B47-8946-AA12C89A14A3}" destId="{B6AFF9CC-034E-4912-AA53-AD7F24E71C0E}" srcOrd="0" destOrd="0" presId="urn:microsoft.com/office/officeart/2005/8/layout/venn1"/>
    <dgm:cxn modelId="{9C286594-84F1-4F04-B736-327DADA15C13}" type="presParOf" srcId="{EDDCC15B-F4E4-41A8-B42C-306609F7DB8D}" destId="{C27F6551-CB33-44A7-A80B-0D799EBB15B8}" srcOrd="0" destOrd="0" presId="urn:microsoft.com/office/officeart/2005/8/layout/venn1"/>
    <dgm:cxn modelId="{4228BE91-4EBB-451B-AB49-86DBDE375E46}" type="presParOf" srcId="{EDDCC15B-F4E4-41A8-B42C-306609F7DB8D}" destId="{28FD8BB7-BC14-4A9D-A3F1-F91E09079632}" srcOrd="1" destOrd="0" presId="urn:microsoft.com/office/officeart/2005/8/layout/venn1"/>
    <dgm:cxn modelId="{04402E48-8667-4179-83FE-706D9811028E}" type="presParOf" srcId="{EDDCC15B-F4E4-41A8-B42C-306609F7DB8D}" destId="{B6AFF9CC-034E-4912-AA53-AD7F24E71C0E}" srcOrd="2" destOrd="0" presId="urn:microsoft.com/office/officeart/2005/8/layout/venn1"/>
    <dgm:cxn modelId="{D5FC91E5-A1FD-406A-AD4F-05D7F103B970}" type="presParOf" srcId="{EDDCC15B-F4E4-41A8-B42C-306609F7DB8D}" destId="{F3E06286-DAD0-47EE-A4AC-361D57B44DE0}"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3CDD956E-B25E-4BFC-AC1D-89B0D985090B}">
      <dgm:prSet phldrT="[Text]"/>
      <dgm:spPr>
        <a:solidFill>
          <a:srgbClr val="99DBD6"/>
        </a:solidFill>
      </dgm:spPr>
      <dgm:t>
        <a:bodyPr/>
        <a:lstStyle/>
        <a:p>
          <a:r>
            <a:rPr lang="en-GB"/>
            <a:t>Patient</a:t>
          </a:r>
        </a:p>
      </dgm:t>
    </dgm:pt>
    <dgm:pt modelId="{FCAD95C3-7F0E-49C7-92B9-1D5C1BCAD73C}" type="parTrans" cxnId="{84DA3B4A-CE10-45B9-A4E6-9CDB093F4780}">
      <dgm:prSet/>
      <dgm:spPr/>
      <dgm:t>
        <a:bodyPr/>
        <a:lstStyle/>
        <a:p>
          <a:endParaRPr lang="en-GB"/>
        </a:p>
      </dgm:t>
    </dgm:pt>
    <dgm:pt modelId="{D889D010-60ED-4736-8B67-04D39EB518A5}" type="sibTrans" cxnId="{84DA3B4A-CE10-45B9-A4E6-9CDB093F4780}">
      <dgm:prSet/>
      <dgm:spPr/>
      <dgm:t>
        <a:bodyPr/>
        <a:lstStyle/>
        <a:p>
          <a:endParaRPr lang="en-GB"/>
        </a:p>
      </dgm:t>
    </dgm:pt>
    <dgm:pt modelId="{FB0CF5C1-AECB-4467-B411-0ECC98C2D767}">
      <dgm:prSet phldrT="[Text]"/>
      <dgm:spPr>
        <a:solidFill>
          <a:schemeClr val="bg2"/>
        </a:solidFill>
        <a:ln>
          <a:solidFill>
            <a:schemeClr val="bg2"/>
          </a:solidFill>
        </a:ln>
      </dgm:spPr>
      <dgm:t>
        <a:bodyPr/>
        <a:lstStyle/>
        <a:p>
          <a:r>
            <a:rPr lang="en-GB"/>
            <a:t>Organisation</a:t>
          </a:r>
        </a:p>
      </dgm:t>
    </dgm:pt>
    <dgm:pt modelId="{5C0E08A4-FC99-488D-A9B5-B35AE11C852A}" type="parTrans" cxnId="{794D4361-183C-4351-857D-D483967E94A7}">
      <dgm:prSet/>
      <dgm:spPr/>
      <dgm:t>
        <a:bodyPr/>
        <a:lstStyle/>
        <a:p>
          <a:endParaRPr lang="en-GB"/>
        </a:p>
      </dgm:t>
    </dgm:pt>
    <dgm:pt modelId="{A18AF2CC-B772-4174-81E6-0ED74B1109A5}" type="sibTrans" cxnId="{794D4361-183C-4351-857D-D483967E94A7}">
      <dgm:prSet/>
      <dgm:spPr/>
      <dgm:t>
        <a:bodyPr/>
        <a:lstStyle/>
        <a:p>
          <a:endParaRPr lang="en-GB"/>
        </a:p>
      </dgm:t>
    </dgm:pt>
    <dgm:pt modelId="{7D5A072C-7A69-43C1-A029-EC4A71AEB9FF}">
      <dgm:prSet phldrT="[Text]"/>
      <dgm:spPr/>
      <dgm:t>
        <a:bodyPr/>
        <a:lstStyle/>
        <a:p>
          <a:r>
            <a:rPr lang="en-GB">
              <a:solidFill>
                <a:schemeClr val="bg1"/>
              </a:solidFill>
            </a:rPr>
            <a:t>Wider Context</a:t>
          </a:r>
        </a:p>
      </dgm:t>
    </dgm:pt>
    <dgm:pt modelId="{5DEC6BA2-E2CE-42AF-8505-F385EC190F40}" type="parTrans" cxnId="{315977AA-ECF6-42F8-B39E-92C4E541D643}">
      <dgm:prSet/>
      <dgm:spPr/>
      <dgm:t>
        <a:bodyPr/>
        <a:lstStyle/>
        <a:p>
          <a:endParaRPr lang="en-GB"/>
        </a:p>
      </dgm:t>
    </dgm:pt>
    <dgm:pt modelId="{13D5A628-B3E9-43F8-98C2-F21F6DE85DEF}" type="sibTrans" cxnId="{315977AA-ECF6-42F8-B39E-92C4E541D643}">
      <dgm:prSet/>
      <dgm:spPr/>
      <dgm:t>
        <a:bodyPr/>
        <a:lstStyle/>
        <a:p>
          <a:endParaRPr lang="en-GB"/>
        </a:p>
      </dgm:t>
    </dgm:pt>
    <dgm:pt modelId="{073A774E-1A33-41AF-B2F0-AE69C991C2B5}">
      <dgm:prSet/>
      <dgm:spPr>
        <a:solidFill>
          <a:srgbClr val="00A499"/>
        </a:solidFill>
      </dgm:spPr>
      <dgm:t>
        <a:bodyPr/>
        <a:lstStyle/>
        <a:p>
          <a:r>
            <a:rPr lang="en-GB"/>
            <a:t>Healthcare Worker</a:t>
          </a:r>
        </a:p>
      </dgm:t>
    </dgm:pt>
    <dgm:pt modelId="{452B842B-CA32-47EE-A9D3-4C82128C5D61}" type="parTrans" cxnId="{8ACE3F45-96C3-4EA8-921A-1BDD88ABAC5D}">
      <dgm:prSet/>
      <dgm:spPr/>
      <dgm:t>
        <a:bodyPr/>
        <a:lstStyle/>
        <a:p>
          <a:endParaRPr lang="en-GB"/>
        </a:p>
      </dgm:t>
    </dgm:pt>
    <dgm:pt modelId="{DA7AB0A8-26C0-428A-A7E1-F816CBFF0854}" type="sibTrans" cxnId="{8ACE3F45-96C3-4EA8-921A-1BDD88ABAC5D}">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C8C15F7A-B62A-492D-BC74-895775B07684}" type="pres">
      <dgm:prSet presAssocID="{3CDD956E-B25E-4BFC-AC1D-89B0D985090B}" presName="parTxOnly" presStyleLbl="node1" presStyleIdx="0" presStyleCnt="4">
        <dgm:presLayoutVars>
          <dgm:chMax val="0"/>
          <dgm:chPref val="0"/>
          <dgm:bulletEnabled val="1"/>
        </dgm:presLayoutVars>
      </dgm:prSet>
      <dgm:spPr/>
    </dgm:pt>
    <dgm:pt modelId="{4AC156E2-C28C-4BC0-80F6-B141AEF34016}" type="pres">
      <dgm:prSet presAssocID="{D889D010-60ED-4736-8B67-04D39EB518A5}" presName="parTxOnlySpace" presStyleCnt="0"/>
      <dgm:spPr/>
    </dgm:pt>
    <dgm:pt modelId="{244B6FCA-B46C-4B57-B49B-21D6129FEB6B}" type="pres">
      <dgm:prSet presAssocID="{073A774E-1A33-41AF-B2F0-AE69C991C2B5}" presName="parTxOnly" presStyleLbl="node1" presStyleIdx="1" presStyleCnt="4">
        <dgm:presLayoutVars>
          <dgm:chMax val="0"/>
          <dgm:chPref val="0"/>
          <dgm:bulletEnabled val="1"/>
        </dgm:presLayoutVars>
      </dgm:prSet>
      <dgm:spPr/>
    </dgm:pt>
    <dgm:pt modelId="{4944F0BB-7952-4BBC-A4E8-6413706D97F5}" type="pres">
      <dgm:prSet presAssocID="{DA7AB0A8-26C0-428A-A7E1-F816CBFF0854}" presName="parTxOnlySpace" presStyleCnt="0"/>
      <dgm:spPr/>
    </dgm:pt>
    <dgm:pt modelId="{B7ED25B4-DBD4-408A-B306-9BA4FAA4F629}" type="pres">
      <dgm:prSet presAssocID="{FB0CF5C1-AECB-4467-B411-0ECC98C2D767}" presName="parTxOnly" presStyleLbl="node1" presStyleIdx="2" presStyleCnt="4">
        <dgm:presLayoutVars>
          <dgm:chMax val="0"/>
          <dgm:chPref val="0"/>
          <dgm:bulletEnabled val="1"/>
        </dgm:presLayoutVars>
      </dgm:prSet>
      <dgm:spPr/>
    </dgm:pt>
    <dgm:pt modelId="{A6A99285-CA0A-436B-903D-097B0B8CDA70}" type="pres">
      <dgm:prSet presAssocID="{A18AF2CC-B772-4174-81E6-0ED74B1109A5}" presName="parTxOnlySpace" presStyleCnt="0"/>
      <dgm:spPr/>
    </dgm:pt>
    <dgm:pt modelId="{C89E622B-5903-4839-AB7E-DA7C75FC61BB}" type="pres">
      <dgm:prSet presAssocID="{7D5A072C-7A69-43C1-A029-EC4A71AEB9FF}" presName="parTxOnly" presStyleLbl="node1" presStyleIdx="3" presStyleCnt="4">
        <dgm:presLayoutVars>
          <dgm:chMax val="0"/>
          <dgm:chPref val="0"/>
          <dgm:bulletEnabled val="1"/>
        </dgm:presLayoutVars>
      </dgm:prSet>
      <dgm:spPr/>
    </dgm:pt>
  </dgm:ptLst>
  <dgm:cxnLst>
    <dgm:cxn modelId="{A43FDF09-7F9B-45B4-886C-899B84925176}" type="presOf" srcId="{3CDD956E-B25E-4BFC-AC1D-89B0D985090B}" destId="{C8C15F7A-B62A-492D-BC74-895775B07684}" srcOrd="0" destOrd="0" presId="urn:microsoft.com/office/officeart/2005/8/layout/chevron1"/>
    <dgm:cxn modelId="{E604E221-178F-4AE7-AFC7-C5A551075374}" type="presOf" srcId="{7D50BF85-A17D-4769-898E-0CEE764AE3FD}" destId="{6B0642EC-B704-4FB5-BEFF-B9C2346BAF14}" srcOrd="0" destOrd="0" presId="urn:microsoft.com/office/officeart/2005/8/layout/chevron1"/>
    <dgm:cxn modelId="{59861326-2316-4F4A-9824-A2D0F53B0CBA}" type="presOf" srcId="{7D5A072C-7A69-43C1-A029-EC4A71AEB9FF}" destId="{C89E622B-5903-4839-AB7E-DA7C75FC61BB}" srcOrd="0" destOrd="0" presId="urn:microsoft.com/office/officeart/2005/8/layout/chevron1"/>
    <dgm:cxn modelId="{794D4361-183C-4351-857D-D483967E94A7}" srcId="{7D50BF85-A17D-4769-898E-0CEE764AE3FD}" destId="{FB0CF5C1-AECB-4467-B411-0ECC98C2D767}" srcOrd="2" destOrd="0" parTransId="{5C0E08A4-FC99-488D-A9B5-B35AE11C852A}" sibTransId="{A18AF2CC-B772-4174-81E6-0ED74B1109A5}"/>
    <dgm:cxn modelId="{8ACE3F45-96C3-4EA8-921A-1BDD88ABAC5D}" srcId="{7D50BF85-A17D-4769-898E-0CEE764AE3FD}" destId="{073A774E-1A33-41AF-B2F0-AE69C991C2B5}" srcOrd="1" destOrd="0" parTransId="{452B842B-CA32-47EE-A9D3-4C82128C5D61}" sibTransId="{DA7AB0A8-26C0-428A-A7E1-F816CBFF0854}"/>
    <dgm:cxn modelId="{84DA3B4A-CE10-45B9-A4E6-9CDB093F4780}" srcId="{7D50BF85-A17D-4769-898E-0CEE764AE3FD}" destId="{3CDD956E-B25E-4BFC-AC1D-89B0D985090B}" srcOrd="0" destOrd="0" parTransId="{FCAD95C3-7F0E-49C7-92B9-1D5C1BCAD73C}" sibTransId="{D889D010-60ED-4736-8B67-04D39EB518A5}"/>
    <dgm:cxn modelId="{6440AE53-98F9-452D-A4EE-5D3EAA1F4C50}" type="presOf" srcId="{FB0CF5C1-AECB-4467-B411-0ECC98C2D767}" destId="{B7ED25B4-DBD4-408A-B306-9BA4FAA4F629}" srcOrd="0" destOrd="0" presId="urn:microsoft.com/office/officeart/2005/8/layout/chevron1"/>
    <dgm:cxn modelId="{B955419C-C9B7-427B-B572-380CD81D4A59}" type="presOf" srcId="{073A774E-1A33-41AF-B2F0-AE69C991C2B5}" destId="{244B6FCA-B46C-4B57-B49B-21D6129FEB6B}" srcOrd="0" destOrd="0" presId="urn:microsoft.com/office/officeart/2005/8/layout/chevron1"/>
    <dgm:cxn modelId="{315977AA-ECF6-42F8-B39E-92C4E541D643}" srcId="{7D50BF85-A17D-4769-898E-0CEE764AE3FD}" destId="{7D5A072C-7A69-43C1-A029-EC4A71AEB9FF}" srcOrd="3" destOrd="0" parTransId="{5DEC6BA2-E2CE-42AF-8505-F385EC190F40}" sibTransId="{13D5A628-B3E9-43F8-98C2-F21F6DE85DEF}"/>
    <dgm:cxn modelId="{AE82B7FD-7CF1-4639-BD50-656CD5A6FE94}" type="presParOf" srcId="{6B0642EC-B704-4FB5-BEFF-B9C2346BAF14}" destId="{C8C15F7A-B62A-492D-BC74-895775B07684}" srcOrd="0" destOrd="0" presId="urn:microsoft.com/office/officeart/2005/8/layout/chevron1"/>
    <dgm:cxn modelId="{D70106C6-3127-4468-B7FC-8D54545B49B0}" type="presParOf" srcId="{6B0642EC-B704-4FB5-BEFF-B9C2346BAF14}" destId="{4AC156E2-C28C-4BC0-80F6-B141AEF34016}" srcOrd="1" destOrd="0" presId="urn:microsoft.com/office/officeart/2005/8/layout/chevron1"/>
    <dgm:cxn modelId="{16C0B262-B1B4-4894-ACE7-436FB6E5C402}" type="presParOf" srcId="{6B0642EC-B704-4FB5-BEFF-B9C2346BAF14}" destId="{244B6FCA-B46C-4B57-B49B-21D6129FEB6B}" srcOrd="2" destOrd="0" presId="urn:microsoft.com/office/officeart/2005/8/layout/chevron1"/>
    <dgm:cxn modelId="{570EE21C-9A6D-4BF3-8E4C-9E84FD279D8A}" type="presParOf" srcId="{6B0642EC-B704-4FB5-BEFF-B9C2346BAF14}" destId="{4944F0BB-7952-4BBC-A4E8-6413706D97F5}" srcOrd="3" destOrd="0" presId="urn:microsoft.com/office/officeart/2005/8/layout/chevron1"/>
    <dgm:cxn modelId="{1C2B5E09-8509-4556-9163-71A91D7E81AE}" type="presParOf" srcId="{6B0642EC-B704-4FB5-BEFF-B9C2346BAF14}" destId="{B7ED25B4-DBD4-408A-B306-9BA4FAA4F629}" srcOrd="4" destOrd="0" presId="urn:microsoft.com/office/officeart/2005/8/layout/chevron1"/>
    <dgm:cxn modelId="{A6B7D30D-51E4-439C-90D4-EA37701FB253}" type="presParOf" srcId="{6B0642EC-B704-4FB5-BEFF-B9C2346BAF14}" destId="{A6A99285-CA0A-436B-903D-097B0B8CDA70}" srcOrd="5" destOrd="0" presId="urn:microsoft.com/office/officeart/2005/8/layout/chevron1"/>
    <dgm:cxn modelId="{64F30638-7D0A-42CD-B9A2-2082BC6CA2A0}" type="presParOf" srcId="{6B0642EC-B704-4FB5-BEFF-B9C2346BAF14}" destId="{C89E622B-5903-4839-AB7E-DA7C75FC61B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FB0CF5C1-AECB-4467-B411-0ECC98C2D767}">
      <dgm:prSet phldrT="[Text]" custT="1"/>
      <dgm:spPr>
        <a:solidFill>
          <a:srgbClr val="00A499"/>
        </a:solidFill>
        <a:ln>
          <a:solidFill>
            <a:schemeClr val="bg2"/>
          </a:solidFill>
        </a:ln>
      </dgm:spPr>
      <dgm:t>
        <a:bodyPr/>
        <a:lstStyle/>
        <a:p>
          <a:r>
            <a:rPr lang="en-GB" sz="4000">
              <a:solidFill>
                <a:schemeClr val="bg1"/>
              </a:solidFill>
            </a:rPr>
            <a:t>Tamale</a:t>
          </a:r>
          <a:endParaRPr lang="en-GB" sz="5300">
            <a:solidFill>
              <a:schemeClr val="bg1"/>
            </a:solidFill>
          </a:endParaRPr>
        </a:p>
      </dgm:t>
    </dgm:pt>
    <dgm:pt modelId="{5C0E08A4-FC99-488D-A9B5-B35AE11C852A}" type="parTrans" cxnId="{794D4361-183C-4351-857D-D483967E94A7}">
      <dgm:prSet/>
      <dgm:spPr/>
      <dgm:t>
        <a:bodyPr/>
        <a:lstStyle/>
        <a:p>
          <a:endParaRPr lang="en-GB"/>
        </a:p>
      </dgm:t>
    </dgm:pt>
    <dgm:pt modelId="{A18AF2CC-B772-4174-81E6-0ED74B1109A5}" type="sibTrans" cxnId="{794D4361-183C-4351-857D-D483967E94A7}">
      <dgm:prSet/>
      <dgm:spPr/>
      <dgm:t>
        <a:bodyPr/>
        <a:lstStyle/>
        <a:p>
          <a:endParaRPr lang="en-GB"/>
        </a:p>
      </dgm:t>
    </dgm:pt>
    <dgm:pt modelId="{073A774E-1A33-41AF-B2F0-AE69C991C2B5}">
      <dgm:prSet custT="1"/>
      <dgm:spPr>
        <a:solidFill>
          <a:srgbClr val="99DBD6"/>
        </a:solidFill>
      </dgm:spPr>
      <dgm:t>
        <a:bodyPr/>
        <a:lstStyle/>
        <a:p>
          <a:r>
            <a:rPr lang="en-GB" sz="4000"/>
            <a:t>Ho</a:t>
          </a:r>
          <a:endParaRPr lang="en-GB" sz="5300"/>
        </a:p>
      </dgm:t>
    </dgm:pt>
    <dgm:pt modelId="{452B842B-CA32-47EE-A9D3-4C82128C5D61}" type="parTrans" cxnId="{8ACE3F45-96C3-4EA8-921A-1BDD88ABAC5D}">
      <dgm:prSet/>
      <dgm:spPr/>
      <dgm:t>
        <a:bodyPr/>
        <a:lstStyle/>
        <a:p>
          <a:endParaRPr lang="en-GB"/>
        </a:p>
      </dgm:t>
    </dgm:pt>
    <dgm:pt modelId="{DA7AB0A8-26C0-428A-A7E1-F816CBFF0854}" type="sibTrans" cxnId="{8ACE3F45-96C3-4EA8-921A-1BDD88ABAC5D}">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244B6FCA-B46C-4B57-B49B-21D6129FEB6B}" type="pres">
      <dgm:prSet presAssocID="{073A774E-1A33-41AF-B2F0-AE69C991C2B5}" presName="parTxOnly" presStyleLbl="node1" presStyleIdx="0" presStyleCnt="2">
        <dgm:presLayoutVars>
          <dgm:chMax val="0"/>
          <dgm:chPref val="0"/>
          <dgm:bulletEnabled val="1"/>
        </dgm:presLayoutVars>
      </dgm:prSet>
      <dgm:spPr/>
    </dgm:pt>
    <dgm:pt modelId="{4944F0BB-7952-4BBC-A4E8-6413706D97F5}" type="pres">
      <dgm:prSet presAssocID="{DA7AB0A8-26C0-428A-A7E1-F816CBFF0854}" presName="parTxOnlySpace" presStyleCnt="0"/>
      <dgm:spPr/>
    </dgm:pt>
    <dgm:pt modelId="{B7ED25B4-DBD4-408A-B306-9BA4FAA4F629}" type="pres">
      <dgm:prSet presAssocID="{FB0CF5C1-AECB-4467-B411-0ECC98C2D767}" presName="parTxOnly" presStyleLbl="node1" presStyleIdx="1" presStyleCnt="2">
        <dgm:presLayoutVars>
          <dgm:chMax val="0"/>
          <dgm:chPref val="0"/>
          <dgm:bulletEnabled val="1"/>
        </dgm:presLayoutVars>
      </dgm:prSet>
      <dgm:spPr/>
    </dgm:pt>
  </dgm:ptLst>
  <dgm:cxnLst>
    <dgm:cxn modelId="{E604E221-178F-4AE7-AFC7-C5A551075374}" type="presOf" srcId="{7D50BF85-A17D-4769-898E-0CEE764AE3FD}" destId="{6B0642EC-B704-4FB5-BEFF-B9C2346BAF14}" srcOrd="0" destOrd="0" presId="urn:microsoft.com/office/officeart/2005/8/layout/chevron1"/>
    <dgm:cxn modelId="{794D4361-183C-4351-857D-D483967E94A7}" srcId="{7D50BF85-A17D-4769-898E-0CEE764AE3FD}" destId="{FB0CF5C1-AECB-4467-B411-0ECC98C2D767}" srcOrd="1" destOrd="0" parTransId="{5C0E08A4-FC99-488D-A9B5-B35AE11C852A}" sibTransId="{A18AF2CC-B772-4174-81E6-0ED74B1109A5}"/>
    <dgm:cxn modelId="{8ACE3F45-96C3-4EA8-921A-1BDD88ABAC5D}" srcId="{7D50BF85-A17D-4769-898E-0CEE764AE3FD}" destId="{073A774E-1A33-41AF-B2F0-AE69C991C2B5}" srcOrd="0" destOrd="0" parTransId="{452B842B-CA32-47EE-A9D3-4C82128C5D61}" sibTransId="{DA7AB0A8-26C0-428A-A7E1-F816CBFF0854}"/>
    <dgm:cxn modelId="{6440AE53-98F9-452D-A4EE-5D3EAA1F4C50}" type="presOf" srcId="{FB0CF5C1-AECB-4467-B411-0ECC98C2D767}" destId="{B7ED25B4-DBD4-408A-B306-9BA4FAA4F629}" srcOrd="0" destOrd="0" presId="urn:microsoft.com/office/officeart/2005/8/layout/chevron1"/>
    <dgm:cxn modelId="{B955419C-C9B7-427B-B572-380CD81D4A59}" type="presOf" srcId="{073A774E-1A33-41AF-B2F0-AE69C991C2B5}" destId="{244B6FCA-B46C-4B57-B49B-21D6129FEB6B}" srcOrd="0" destOrd="0" presId="urn:microsoft.com/office/officeart/2005/8/layout/chevron1"/>
    <dgm:cxn modelId="{16C0B262-B1B4-4894-ACE7-436FB6E5C402}" type="presParOf" srcId="{6B0642EC-B704-4FB5-BEFF-B9C2346BAF14}" destId="{244B6FCA-B46C-4B57-B49B-21D6129FEB6B}" srcOrd="0" destOrd="0" presId="urn:microsoft.com/office/officeart/2005/8/layout/chevron1"/>
    <dgm:cxn modelId="{570EE21C-9A6D-4BF3-8E4C-9E84FD279D8A}" type="presParOf" srcId="{6B0642EC-B704-4FB5-BEFF-B9C2346BAF14}" destId="{4944F0BB-7952-4BBC-A4E8-6413706D97F5}" srcOrd="1" destOrd="0" presId="urn:microsoft.com/office/officeart/2005/8/layout/chevron1"/>
    <dgm:cxn modelId="{1C2B5E09-8509-4556-9163-71A91D7E81AE}" type="presParOf" srcId="{6B0642EC-B704-4FB5-BEFF-B9C2346BAF14}" destId="{B7ED25B4-DBD4-408A-B306-9BA4FAA4F629}"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FB0CF5C1-AECB-4467-B411-0ECC98C2D767}">
      <dgm:prSet phldrT="[Text]" custT="1"/>
      <dgm:spPr>
        <a:solidFill>
          <a:srgbClr val="003087"/>
        </a:solidFill>
        <a:ln>
          <a:solidFill>
            <a:schemeClr val="bg2"/>
          </a:solidFill>
        </a:ln>
      </dgm:spPr>
      <dgm:t>
        <a:bodyPr/>
        <a:lstStyle/>
        <a:p>
          <a:r>
            <a:rPr lang="en-GB" sz="4000" baseline="0" dirty="0" err="1">
              <a:solidFill>
                <a:schemeClr val="bg1"/>
              </a:solidFill>
            </a:rPr>
            <a:t>Ankaful</a:t>
          </a:r>
          <a:endParaRPr lang="en-GB" sz="5300" baseline="0" dirty="0">
            <a:solidFill>
              <a:schemeClr val="bg1"/>
            </a:solidFill>
          </a:endParaRPr>
        </a:p>
      </dgm:t>
    </dgm:pt>
    <dgm:pt modelId="{5C0E08A4-FC99-488D-A9B5-B35AE11C852A}" type="parTrans" cxnId="{794D4361-183C-4351-857D-D483967E94A7}">
      <dgm:prSet/>
      <dgm:spPr/>
      <dgm:t>
        <a:bodyPr/>
        <a:lstStyle/>
        <a:p>
          <a:endParaRPr lang="en-GB"/>
        </a:p>
      </dgm:t>
    </dgm:pt>
    <dgm:pt modelId="{A18AF2CC-B772-4174-81E6-0ED74B1109A5}" type="sibTrans" cxnId="{794D4361-183C-4351-857D-D483967E94A7}">
      <dgm:prSet/>
      <dgm:spPr/>
      <dgm:t>
        <a:bodyPr/>
        <a:lstStyle/>
        <a:p>
          <a:endParaRPr lang="en-GB"/>
        </a:p>
      </dgm:t>
    </dgm:pt>
    <dgm:pt modelId="{073A774E-1A33-41AF-B2F0-AE69C991C2B5}">
      <dgm:prSet custT="1"/>
      <dgm:spPr>
        <a:solidFill>
          <a:srgbClr val="005EB8"/>
        </a:solidFill>
      </dgm:spPr>
      <dgm:t>
        <a:bodyPr/>
        <a:lstStyle/>
        <a:p>
          <a:r>
            <a:rPr lang="en-GB" sz="4000">
              <a:solidFill>
                <a:schemeClr val="bg1"/>
              </a:solidFill>
            </a:rPr>
            <a:t>Cape Coast</a:t>
          </a:r>
          <a:endParaRPr lang="en-GB" sz="5300">
            <a:solidFill>
              <a:schemeClr val="bg1"/>
            </a:solidFill>
          </a:endParaRPr>
        </a:p>
      </dgm:t>
    </dgm:pt>
    <dgm:pt modelId="{452B842B-CA32-47EE-A9D3-4C82128C5D61}" type="parTrans" cxnId="{8ACE3F45-96C3-4EA8-921A-1BDD88ABAC5D}">
      <dgm:prSet/>
      <dgm:spPr/>
      <dgm:t>
        <a:bodyPr/>
        <a:lstStyle/>
        <a:p>
          <a:endParaRPr lang="en-GB"/>
        </a:p>
      </dgm:t>
    </dgm:pt>
    <dgm:pt modelId="{DA7AB0A8-26C0-428A-A7E1-F816CBFF0854}" type="sibTrans" cxnId="{8ACE3F45-96C3-4EA8-921A-1BDD88ABAC5D}">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244B6FCA-B46C-4B57-B49B-21D6129FEB6B}" type="pres">
      <dgm:prSet presAssocID="{073A774E-1A33-41AF-B2F0-AE69C991C2B5}" presName="parTxOnly" presStyleLbl="node1" presStyleIdx="0" presStyleCnt="2">
        <dgm:presLayoutVars>
          <dgm:chMax val="0"/>
          <dgm:chPref val="0"/>
          <dgm:bulletEnabled val="1"/>
        </dgm:presLayoutVars>
      </dgm:prSet>
      <dgm:spPr/>
    </dgm:pt>
    <dgm:pt modelId="{4944F0BB-7952-4BBC-A4E8-6413706D97F5}" type="pres">
      <dgm:prSet presAssocID="{DA7AB0A8-26C0-428A-A7E1-F816CBFF0854}" presName="parTxOnlySpace" presStyleCnt="0"/>
      <dgm:spPr/>
    </dgm:pt>
    <dgm:pt modelId="{B7ED25B4-DBD4-408A-B306-9BA4FAA4F629}" type="pres">
      <dgm:prSet presAssocID="{FB0CF5C1-AECB-4467-B411-0ECC98C2D767}" presName="parTxOnly" presStyleLbl="node1" presStyleIdx="1" presStyleCnt="2">
        <dgm:presLayoutVars>
          <dgm:chMax val="0"/>
          <dgm:chPref val="0"/>
          <dgm:bulletEnabled val="1"/>
        </dgm:presLayoutVars>
      </dgm:prSet>
      <dgm:spPr/>
    </dgm:pt>
  </dgm:ptLst>
  <dgm:cxnLst>
    <dgm:cxn modelId="{E604E221-178F-4AE7-AFC7-C5A551075374}" type="presOf" srcId="{7D50BF85-A17D-4769-898E-0CEE764AE3FD}" destId="{6B0642EC-B704-4FB5-BEFF-B9C2346BAF14}" srcOrd="0" destOrd="0" presId="urn:microsoft.com/office/officeart/2005/8/layout/chevron1"/>
    <dgm:cxn modelId="{794D4361-183C-4351-857D-D483967E94A7}" srcId="{7D50BF85-A17D-4769-898E-0CEE764AE3FD}" destId="{FB0CF5C1-AECB-4467-B411-0ECC98C2D767}" srcOrd="1" destOrd="0" parTransId="{5C0E08A4-FC99-488D-A9B5-B35AE11C852A}" sibTransId="{A18AF2CC-B772-4174-81E6-0ED74B1109A5}"/>
    <dgm:cxn modelId="{8ACE3F45-96C3-4EA8-921A-1BDD88ABAC5D}" srcId="{7D50BF85-A17D-4769-898E-0CEE764AE3FD}" destId="{073A774E-1A33-41AF-B2F0-AE69C991C2B5}" srcOrd="0" destOrd="0" parTransId="{452B842B-CA32-47EE-A9D3-4C82128C5D61}" sibTransId="{DA7AB0A8-26C0-428A-A7E1-F816CBFF0854}"/>
    <dgm:cxn modelId="{6440AE53-98F9-452D-A4EE-5D3EAA1F4C50}" type="presOf" srcId="{FB0CF5C1-AECB-4467-B411-0ECC98C2D767}" destId="{B7ED25B4-DBD4-408A-B306-9BA4FAA4F629}" srcOrd="0" destOrd="0" presId="urn:microsoft.com/office/officeart/2005/8/layout/chevron1"/>
    <dgm:cxn modelId="{B955419C-C9B7-427B-B572-380CD81D4A59}" type="presOf" srcId="{073A774E-1A33-41AF-B2F0-AE69C991C2B5}" destId="{244B6FCA-B46C-4B57-B49B-21D6129FEB6B}" srcOrd="0" destOrd="0" presId="urn:microsoft.com/office/officeart/2005/8/layout/chevron1"/>
    <dgm:cxn modelId="{16C0B262-B1B4-4894-ACE7-436FB6E5C402}" type="presParOf" srcId="{6B0642EC-B704-4FB5-BEFF-B9C2346BAF14}" destId="{244B6FCA-B46C-4B57-B49B-21D6129FEB6B}" srcOrd="0" destOrd="0" presId="urn:microsoft.com/office/officeart/2005/8/layout/chevron1"/>
    <dgm:cxn modelId="{570EE21C-9A6D-4BF3-8E4C-9E84FD279D8A}" type="presParOf" srcId="{6B0642EC-B704-4FB5-BEFF-B9C2346BAF14}" destId="{4944F0BB-7952-4BBC-A4E8-6413706D97F5}" srcOrd="1" destOrd="0" presId="urn:microsoft.com/office/officeart/2005/8/layout/chevron1"/>
    <dgm:cxn modelId="{1C2B5E09-8509-4556-9163-71A91D7E81AE}" type="presParOf" srcId="{6B0642EC-B704-4FB5-BEFF-B9C2346BAF14}" destId="{B7ED25B4-DBD4-408A-B306-9BA4FAA4F629}"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3CDD956E-B25E-4BFC-AC1D-89B0D985090B}">
      <dgm:prSet phldrT="[Text]"/>
      <dgm:spPr>
        <a:solidFill>
          <a:schemeClr val="accent1"/>
        </a:solidFill>
      </dgm:spPr>
      <dgm:t>
        <a:bodyPr/>
        <a:lstStyle/>
        <a:p>
          <a:r>
            <a:rPr lang="en-GB">
              <a:solidFill>
                <a:schemeClr val="bg1"/>
              </a:solidFill>
            </a:rPr>
            <a:t>Wider Context</a:t>
          </a:r>
        </a:p>
      </dgm:t>
    </dgm:pt>
    <dgm:pt modelId="{FCAD95C3-7F0E-49C7-92B9-1D5C1BCAD73C}" type="parTrans" cxnId="{84DA3B4A-CE10-45B9-A4E6-9CDB093F4780}">
      <dgm:prSet/>
      <dgm:spPr/>
      <dgm:t>
        <a:bodyPr/>
        <a:lstStyle/>
        <a:p>
          <a:endParaRPr lang="en-GB"/>
        </a:p>
      </dgm:t>
    </dgm:pt>
    <dgm:pt modelId="{D889D010-60ED-4736-8B67-04D39EB518A5}" type="sibTrans" cxnId="{84DA3B4A-CE10-45B9-A4E6-9CDB093F4780}">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C8C15F7A-B62A-492D-BC74-895775B07684}" type="pres">
      <dgm:prSet presAssocID="{3CDD956E-B25E-4BFC-AC1D-89B0D985090B}" presName="parTxOnly" presStyleLbl="node1" presStyleIdx="0" presStyleCnt="1" custLinFactNeighborX="-112" custLinFactNeighborY="42630">
        <dgm:presLayoutVars>
          <dgm:chMax val="0"/>
          <dgm:chPref val="0"/>
          <dgm:bulletEnabled val="1"/>
        </dgm:presLayoutVars>
      </dgm:prSet>
      <dgm:spPr/>
    </dgm:pt>
  </dgm:ptLst>
  <dgm:cxnLst>
    <dgm:cxn modelId="{A43FDF09-7F9B-45B4-886C-899B84925176}" type="presOf" srcId="{3CDD956E-B25E-4BFC-AC1D-89B0D985090B}" destId="{C8C15F7A-B62A-492D-BC74-895775B07684}" srcOrd="0" destOrd="0" presId="urn:microsoft.com/office/officeart/2005/8/layout/chevron1"/>
    <dgm:cxn modelId="{E604E221-178F-4AE7-AFC7-C5A551075374}" type="presOf" srcId="{7D50BF85-A17D-4769-898E-0CEE764AE3FD}" destId="{6B0642EC-B704-4FB5-BEFF-B9C2346BAF14}" srcOrd="0" destOrd="0" presId="urn:microsoft.com/office/officeart/2005/8/layout/chevron1"/>
    <dgm:cxn modelId="{84DA3B4A-CE10-45B9-A4E6-9CDB093F4780}" srcId="{7D50BF85-A17D-4769-898E-0CEE764AE3FD}" destId="{3CDD956E-B25E-4BFC-AC1D-89B0D985090B}" srcOrd="0" destOrd="0" parTransId="{FCAD95C3-7F0E-49C7-92B9-1D5C1BCAD73C}" sibTransId="{D889D010-60ED-4736-8B67-04D39EB518A5}"/>
    <dgm:cxn modelId="{AE82B7FD-7CF1-4639-BD50-656CD5A6FE94}" type="presParOf" srcId="{6B0642EC-B704-4FB5-BEFF-B9C2346BAF14}" destId="{C8C15F7A-B62A-492D-BC74-895775B0768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6B0642EC-B704-4FB5-BEFF-B9C2346BAF14}" type="pres">
      <dgm:prSet presAssocID="{7D50BF85-A17D-4769-898E-0CEE764AE3FD}" presName="Name0" presStyleCnt="0">
        <dgm:presLayoutVars>
          <dgm:dir/>
          <dgm:animLvl val="lvl"/>
          <dgm:resizeHandles val="exact"/>
        </dgm:presLayoutVars>
      </dgm:prSet>
      <dgm:spPr/>
    </dgm:pt>
  </dgm:ptLst>
  <dgm:cxnLst>
    <dgm:cxn modelId="{E604E221-178F-4AE7-AFC7-C5A551075374}" type="presOf" srcId="{7D50BF85-A17D-4769-898E-0CEE764AE3FD}" destId="{6B0642EC-B704-4FB5-BEFF-B9C2346BAF1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50BF85-A17D-4769-898E-0CEE764AE3FD}" type="doc">
      <dgm:prSet loTypeId="urn:microsoft.com/office/officeart/2005/8/layout/chevron1" loCatId="process" qsTypeId="urn:microsoft.com/office/officeart/2005/8/quickstyle/simple1" qsCatId="simple" csTypeId="urn:microsoft.com/office/officeart/2005/8/colors/accent1_2" csCatId="accent1" phldr="1"/>
      <dgm:spPr/>
    </dgm:pt>
    <dgm:pt modelId="{3CDD956E-B25E-4BFC-AC1D-89B0D985090B}">
      <dgm:prSet phldrT="[Text]"/>
      <dgm:spPr>
        <a:solidFill>
          <a:srgbClr val="99DBD6"/>
        </a:solidFill>
      </dgm:spPr>
      <dgm:t>
        <a:bodyPr/>
        <a:lstStyle/>
        <a:p>
          <a:r>
            <a:rPr lang="en-GB"/>
            <a:t>Patient</a:t>
          </a:r>
        </a:p>
      </dgm:t>
    </dgm:pt>
    <dgm:pt modelId="{FCAD95C3-7F0E-49C7-92B9-1D5C1BCAD73C}" type="parTrans" cxnId="{84DA3B4A-CE10-45B9-A4E6-9CDB093F4780}">
      <dgm:prSet/>
      <dgm:spPr/>
      <dgm:t>
        <a:bodyPr/>
        <a:lstStyle/>
        <a:p>
          <a:endParaRPr lang="en-GB"/>
        </a:p>
      </dgm:t>
    </dgm:pt>
    <dgm:pt modelId="{D889D010-60ED-4736-8B67-04D39EB518A5}" type="sibTrans" cxnId="{84DA3B4A-CE10-45B9-A4E6-9CDB093F4780}">
      <dgm:prSet/>
      <dgm:spPr/>
      <dgm:t>
        <a:bodyPr/>
        <a:lstStyle/>
        <a:p>
          <a:endParaRPr lang="en-GB"/>
        </a:p>
      </dgm:t>
    </dgm:pt>
    <dgm:pt modelId="{6B0642EC-B704-4FB5-BEFF-B9C2346BAF14}" type="pres">
      <dgm:prSet presAssocID="{7D50BF85-A17D-4769-898E-0CEE764AE3FD}" presName="Name0" presStyleCnt="0">
        <dgm:presLayoutVars>
          <dgm:dir/>
          <dgm:animLvl val="lvl"/>
          <dgm:resizeHandles val="exact"/>
        </dgm:presLayoutVars>
      </dgm:prSet>
      <dgm:spPr/>
    </dgm:pt>
    <dgm:pt modelId="{C8C15F7A-B62A-492D-BC74-895775B07684}" type="pres">
      <dgm:prSet presAssocID="{3CDD956E-B25E-4BFC-AC1D-89B0D985090B}" presName="parTxOnly" presStyleLbl="node1" presStyleIdx="0" presStyleCnt="1" custLinFactNeighborX="49" custLinFactNeighborY="1472">
        <dgm:presLayoutVars>
          <dgm:chMax val="0"/>
          <dgm:chPref val="0"/>
          <dgm:bulletEnabled val="1"/>
        </dgm:presLayoutVars>
      </dgm:prSet>
      <dgm:spPr/>
    </dgm:pt>
  </dgm:ptLst>
  <dgm:cxnLst>
    <dgm:cxn modelId="{A43FDF09-7F9B-45B4-886C-899B84925176}" type="presOf" srcId="{3CDD956E-B25E-4BFC-AC1D-89B0D985090B}" destId="{C8C15F7A-B62A-492D-BC74-895775B07684}" srcOrd="0" destOrd="0" presId="urn:microsoft.com/office/officeart/2005/8/layout/chevron1"/>
    <dgm:cxn modelId="{E604E221-178F-4AE7-AFC7-C5A551075374}" type="presOf" srcId="{7D50BF85-A17D-4769-898E-0CEE764AE3FD}" destId="{6B0642EC-B704-4FB5-BEFF-B9C2346BAF14}" srcOrd="0" destOrd="0" presId="urn:microsoft.com/office/officeart/2005/8/layout/chevron1"/>
    <dgm:cxn modelId="{84DA3B4A-CE10-45B9-A4E6-9CDB093F4780}" srcId="{7D50BF85-A17D-4769-898E-0CEE764AE3FD}" destId="{3CDD956E-B25E-4BFC-AC1D-89B0D985090B}" srcOrd="0" destOrd="0" parTransId="{FCAD95C3-7F0E-49C7-92B9-1D5C1BCAD73C}" sibTransId="{D889D010-60ED-4736-8B67-04D39EB518A5}"/>
    <dgm:cxn modelId="{AE82B7FD-7CF1-4639-BD50-656CD5A6FE94}" type="presParOf" srcId="{6B0642EC-B704-4FB5-BEFF-B9C2346BAF14}" destId="{C8C15F7A-B62A-492D-BC74-895775B07684}"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FE890-6182-46F4-9F7F-5BEED175382D}">
      <dsp:nvSpPr>
        <dsp:cNvPr id="0" name=""/>
        <dsp:cNvSpPr/>
      </dsp:nvSpPr>
      <dsp:spPr>
        <a:xfrm rot="16200000">
          <a:off x="644497" y="-644497"/>
          <a:ext cx="2224168" cy="3513164"/>
        </a:xfrm>
        <a:prstGeom prst="round1Rect">
          <a:avLst/>
        </a:prstGeom>
        <a:solidFill>
          <a:srgbClr val="80D2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a:t>Arm’s length body of Department of Health and Social Care, responsible for arranging provision of health services in England </a:t>
          </a:r>
        </a:p>
      </dsp:txBody>
      <dsp:txXfrm rot="5400000">
        <a:off x="-1" y="1"/>
        <a:ext cx="3513164" cy="1668126"/>
      </dsp:txXfrm>
    </dsp:sp>
    <dsp:sp modelId="{EE6074DE-0F20-44B4-8116-210E377C1A50}">
      <dsp:nvSpPr>
        <dsp:cNvPr id="0" name=""/>
        <dsp:cNvSpPr/>
      </dsp:nvSpPr>
      <dsp:spPr>
        <a:xfrm>
          <a:off x="3513164" y="0"/>
          <a:ext cx="3513164" cy="2224168"/>
        </a:xfrm>
        <a:prstGeom prst="round1Rect">
          <a:avLst/>
        </a:prstGeom>
        <a:solidFill>
          <a:srgbClr val="00A9C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Font typeface="Arial" panose="020B0604020202020204" pitchFamily="34" charset="0"/>
            <a:buNone/>
          </a:pPr>
          <a:r>
            <a:rPr lang="en-GB" sz="1700" b="0" i="0" u="none" strike="noStrike" kern="1200">
              <a:solidFill>
                <a:srgbClr val="231F20"/>
              </a:solidFill>
              <a:effectLst/>
              <a:latin typeface="Arial"/>
              <a:cs typeface="Arial"/>
            </a:rPr>
            <a:t>The Global Health Unit sits within NHSE's Workforce, Education and Training (WTE) Directorate and we involve specialists from the organisation in our global work</a:t>
          </a:r>
          <a:endParaRPr lang="en-GB" sz="1700" kern="1200">
            <a:latin typeface="Arial"/>
            <a:cs typeface="Arial"/>
          </a:endParaRPr>
        </a:p>
      </dsp:txBody>
      <dsp:txXfrm>
        <a:off x="3513164" y="0"/>
        <a:ext cx="3513164" cy="1668126"/>
      </dsp:txXfrm>
    </dsp:sp>
    <dsp:sp modelId="{A9DAFD70-AE85-46BA-ADE5-FEAC36FC7C25}">
      <dsp:nvSpPr>
        <dsp:cNvPr id="0" name=""/>
        <dsp:cNvSpPr/>
      </dsp:nvSpPr>
      <dsp:spPr>
        <a:xfrm rot="10800000">
          <a:off x="0" y="2224168"/>
          <a:ext cx="3513164" cy="2224168"/>
        </a:xfrm>
        <a:prstGeom prst="round1Rect">
          <a:avLst/>
        </a:prstGeom>
        <a:solidFill>
          <a:srgbClr val="00A9C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a:t>The Global Health Unit is an accredited WHO Collaborating Centre for Human Resources for Health.</a:t>
          </a:r>
        </a:p>
      </dsp:txBody>
      <dsp:txXfrm rot="10800000">
        <a:off x="0" y="2780210"/>
        <a:ext cx="3513164" cy="1668126"/>
      </dsp:txXfrm>
    </dsp:sp>
    <dsp:sp modelId="{F5E6C234-ECEE-4957-8724-C5F72A1E46F0}">
      <dsp:nvSpPr>
        <dsp:cNvPr id="0" name=""/>
        <dsp:cNvSpPr/>
      </dsp:nvSpPr>
      <dsp:spPr>
        <a:xfrm rot="5400000">
          <a:off x="4157661" y="1579670"/>
          <a:ext cx="2224168" cy="3513164"/>
        </a:xfrm>
        <a:prstGeom prst="round1Rect">
          <a:avLst/>
        </a:prstGeom>
        <a:solidFill>
          <a:srgbClr val="82D1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b="0" i="0" u="none" strike="noStrike" kern="1200">
              <a:solidFill>
                <a:srgbClr val="231F20"/>
              </a:solidFill>
              <a:effectLst/>
              <a:latin typeface="Arial" panose="020B0604020202020204"/>
              <a:cs typeface="Arial" panose="020B0604020202020204"/>
            </a:rPr>
            <a:t>The WTE directorate is responsible for the strategic workforce planning, training and development for England's National Health Service. </a:t>
          </a:r>
          <a:endParaRPr lang="en-GB" sz="1700" kern="1200">
            <a:latin typeface="Arial" panose="020B0604020202020204"/>
            <a:cs typeface="Arial" panose="020B0604020202020204"/>
          </a:endParaRPr>
        </a:p>
      </dsp:txBody>
      <dsp:txXfrm rot="-5400000">
        <a:off x="3513163" y="2780210"/>
        <a:ext cx="3513164" cy="1668126"/>
      </dsp:txXfrm>
    </dsp:sp>
    <dsp:sp modelId="{5160A833-4E4A-4CD1-A5A9-0384CA46411F}">
      <dsp:nvSpPr>
        <dsp:cNvPr id="0" name=""/>
        <dsp:cNvSpPr/>
      </dsp:nvSpPr>
      <dsp:spPr>
        <a:xfrm>
          <a:off x="2459214" y="1668126"/>
          <a:ext cx="2107898" cy="1112084"/>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a:t>NHS England</a:t>
          </a:r>
        </a:p>
      </dsp:txBody>
      <dsp:txXfrm>
        <a:off x="2513501" y="1722413"/>
        <a:ext cx="1999324" cy="10035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5F7A-B62A-492D-BC74-895775B07684}">
      <dsp:nvSpPr>
        <dsp:cNvPr id="0" name=""/>
        <dsp:cNvSpPr/>
      </dsp:nvSpPr>
      <dsp:spPr>
        <a:xfrm>
          <a:off x="0" y="0"/>
          <a:ext cx="5963181" cy="640628"/>
        </a:xfrm>
        <a:prstGeom prst="chevron">
          <a:avLst/>
        </a:prstGeom>
        <a:solidFill>
          <a:srgbClr val="99DB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GB" sz="4100" kern="1200"/>
            <a:t>Patient</a:t>
          </a:r>
        </a:p>
      </dsp:txBody>
      <dsp:txXfrm>
        <a:off x="320314" y="0"/>
        <a:ext cx="5322553" cy="64062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5F7A-B62A-492D-BC74-895775B07684}">
      <dsp:nvSpPr>
        <dsp:cNvPr id="0" name=""/>
        <dsp:cNvSpPr/>
      </dsp:nvSpPr>
      <dsp:spPr>
        <a:xfrm>
          <a:off x="0" y="0"/>
          <a:ext cx="5963181" cy="640628"/>
        </a:xfrm>
        <a:prstGeom prst="chevr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GB" sz="4100" kern="1200">
              <a:solidFill>
                <a:schemeClr val="bg1"/>
              </a:solidFill>
            </a:rPr>
            <a:t>Organisation</a:t>
          </a:r>
        </a:p>
      </dsp:txBody>
      <dsp:txXfrm>
        <a:off x="320314" y="0"/>
        <a:ext cx="5322553" cy="64062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5F7A-B62A-492D-BC74-895775B07684}">
      <dsp:nvSpPr>
        <dsp:cNvPr id="0" name=""/>
        <dsp:cNvSpPr/>
      </dsp:nvSpPr>
      <dsp:spPr>
        <a:xfrm>
          <a:off x="0" y="0"/>
          <a:ext cx="5963181" cy="640628"/>
        </a:xfrm>
        <a:prstGeom prst="chevr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GB" sz="4100" kern="1200">
              <a:solidFill>
                <a:schemeClr val="bg1"/>
              </a:solidFill>
            </a:rPr>
            <a:t>Organisation</a:t>
          </a:r>
        </a:p>
      </dsp:txBody>
      <dsp:txXfrm>
        <a:off x="320314" y="0"/>
        <a:ext cx="5322553" cy="64062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5F7A-B62A-492D-BC74-895775B07684}">
      <dsp:nvSpPr>
        <dsp:cNvPr id="0" name=""/>
        <dsp:cNvSpPr/>
      </dsp:nvSpPr>
      <dsp:spPr>
        <a:xfrm>
          <a:off x="0" y="0"/>
          <a:ext cx="5963181" cy="640628"/>
        </a:xfrm>
        <a:prstGeom prst="chevron">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GB" sz="4100" kern="1200">
              <a:solidFill>
                <a:schemeClr val="bg1"/>
              </a:solidFill>
            </a:rPr>
            <a:t>Healthcare</a:t>
          </a:r>
          <a:r>
            <a:rPr lang="en-GB" sz="4100" kern="1200"/>
            <a:t> </a:t>
          </a:r>
          <a:r>
            <a:rPr lang="en-GB" sz="4100" kern="1200">
              <a:solidFill>
                <a:schemeClr val="bg1"/>
              </a:solidFill>
            </a:rPr>
            <a:t>worker</a:t>
          </a:r>
        </a:p>
      </dsp:txBody>
      <dsp:txXfrm>
        <a:off x="320314" y="0"/>
        <a:ext cx="5322553" cy="64062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5F7A-B62A-492D-BC74-895775B07684}">
      <dsp:nvSpPr>
        <dsp:cNvPr id="0" name=""/>
        <dsp:cNvSpPr/>
      </dsp:nvSpPr>
      <dsp:spPr>
        <a:xfrm>
          <a:off x="0" y="0"/>
          <a:ext cx="5963181" cy="640628"/>
        </a:xfrm>
        <a:prstGeom prst="chevron">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GB" sz="4100" kern="1200">
              <a:solidFill>
                <a:schemeClr val="bg1"/>
              </a:solidFill>
            </a:rPr>
            <a:t>Healthcare</a:t>
          </a:r>
          <a:r>
            <a:rPr lang="en-GB" sz="4100" kern="1200"/>
            <a:t> </a:t>
          </a:r>
          <a:r>
            <a:rPr lang="en-GB" sz="4100" kern="1200">
              <a:solidFill>
                <a:schemeClr val="bg1"/>
              </a:solidFill>
            </a:rPr>
            <a:t>worker</a:t>
          </a:r>
        </a:p>
      </dsp:txBody>
      <dsp:txXfrm>
        <a:off x="320314" y="0"/>
        <a:ext cx="5322553" cy="64062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5F7A-B62A-492D-BC74-895775B07684}">
      <dsp:nvSpPr>
        <dsp:cNvPr id="0" name=""/>
        <dsp:cNvSpPr/>
      </dsp:nvSpPr>
      <dsp:spPr>
        <a:xfrm>
          <a:off x="0" y="0"/>
          <a:ext cx="5963181" cy="640628"/>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GB" sz="4100" kern="1200">
              <a:solidFill>
                <a:schemeClr val="bg1"/>
              </a:solidFill>
            </a:rPr>
            <a:t>Potential</a:t>
          </a:r>
        </a:p>
      </dsp:txBody>
      <dsp:txXfrm>
        <a:off x="320314" y="0"/>
        <a:ext cx="5322553" cy="64062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5F7A-B62A-492D-BC74-895775B07684}">
      <dsp:nvSpPr>
        <dsp:cNvPr id="0" name=""/>
        <dsp:cNvSpPr/>
      </dsp:nvSpPr>
      <dsp:spPr>
        <a:xfrm>
          <a:off x="0" y="0"/>
          <a:ext cx="5963181" cy="640628"/>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021" tIns="54674" rIns="54674" bIns="54674" numCol="1" spcCol="1270" anchor="ctr" anchorCtr="0">
          <a:noAutofit/>
        </a:bodyPr>
        <a:lstStyle/>
        <a:p>
          <a:pPr marL="0" lvl="0" indent="0" algn="ctr" defTabSz="1822450">
            <a:lnSpc>
              <a:spcPct val="90000"/>
            </a:lnSpc>
            <a:spcBef>
              <a:spcPct val="0"/>
            </a:spcBef>
            <a:spcAft>
              <a:spcPct val="35000"/>
            </a:spcAft>
            <a:buNone/>
          </a:pPr>
          <a:r>
            <a:rPr lang="en-GB" sz="4100" kern="1200">
              <a:solidFill>
                <a:schemeClr val="bg1"/>
              </a:solidFill>
            </a:rPr>
            <a:t>Potential</a:t>
          </a:r>
        </a:p>
      </dsp:txBody>
      <dsp:txXfrm>
        <a:off x="320314" y="0"/>
        <a:ext cx="5322553" cy="640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97C39-046D-421C-9239-2D9C1561EB65}">
      <dsp:nvSpPr>
        <dsp:cNvPr id="0" name=""/>
        <dsp:cNvSpPr/>
      </dsp:nvSpPr>
      <dsp:spPr>
        <a:xfrm>
          <a:off x="1251029" y="604936"/>
          <a:ext cx="2083466" cy="6510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1000" tIns="38100" rIns="38100" bIns="38100" numCol="1" spcCol="1270" anchor="ctr" anchorCtr="0">
          <a:noAutofit/>
        </a:bodyPr>
        <a:lstStyle/>
        <a:p>
          <a:pPr marL="0" lvl="0" indent="0" algn="l" defTabSz="444500" rtl="0">
            <a:lnSpc>
              <a:spcPct val="90000"/>
            </a:lnSpc>
            <a:spcBef>
              <a:spcPct val="0"/>
            </a:spcBef>
            <a:spcAft>
              <a:spcPct val="35000"/>
            </a:spcAft>
            <a:buNone/>
          </a:pPr>
          <a:r>
            <a:rPr lang="en-GB" sz="1000" kern="1200">
              <a:solidFill>
                <a:schemeClr val="tx1"/>
              </a:solidFill>
              <a:latin typeface="+mn-lt"/>
              <a:cs typeface="Calibri"/>
            </a:rPr>
            <a:t>Nandini Chakraborty, Consultant Psychiatrist &amp; National Lead for Recruitment in Psychiatry </a:t>
          </a:r>
        </a:p>
      </dsp:txBody>
      <dsp:txXfrm>
        <a:off x="1251029" y="604936"/>
        <a:ext cx="2083466" cy="651083"/>
      </dsp:txXfrm>
    </dsp:sp>
    <dsp:sp modelId="{4B6FB28C-C125-4C62-9F6E-50F020E2280D}">
      <dsp:nvSpPr>
        <dsp:cNvPr id="0" name=""/>
        <dsp:cNvSpPr/>
      </dsp:nvSpPr>
      <dsp:spPr>
        <a:xfrm>
          <a:off x="1164217" y="510891"/>
          <a:ext cx="455758" cy="683637"/>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7000" r="-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E3760B-EFDA-46B0-B629-F374FB5E246A}">
      <dsp:nvSpPr>
        <dsp:cNvPr id="0" name=""/>
        <dsp:cNvSpPr/>
      </dsp:nvSpPr>
      <dsp:spPr>
        <a:xfrm>
          <a:off x="1251029" y="1424578"/>
          <a:ext cx="2083466" cy="6510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10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dirty="0">
              <a:solidFill>
                <a:schemeClr val="tx1"/>
              </a:solidFill>
              <a:latin typeface="+mn-lt"/>
              <a:cs typeface="Calibri"/>
            </a:rPr>
            <a:t>Ronke Akerele, Director of Culture Transformation, NHS England</a:t>
          </a:r>
          <a:endParaRPr lang="en-GB" sz="1000" kern="1200" dirty="0">
            <a:solidFill>
              <a:schemeClr val="tx1"/>
            </a:solidFill>
            <a:latin typeface="+mn-lt"/>
          </a:endParaRPr>
        </a:p>
      </dsp:txBody>
      <dsp:txXfrm>
        <a:off x="1251029" y="1424578"/>
        <a:ext cx="2083466" cy="651083"/>
      </dsp:txXfrm>
    </dsp:sp>
    <dsp:sp modelId="{515F0751-30B0-4134-9CEB-7AF313700A1B}">
      <dsp:nvSpPr>
        <dsp:cNvPr id="0" name=""/>
        <dsp:cNvSpPr/>
      </dsp:nvSpPr>
      <dsp:spPr>
        <a:xfrm>
          <a:off x="1164217" y="1330533"/>
          <a:ext cx="455758" cy="683637"/>
        </a:xfrm>
        <a:prstGeom prst="rect">
          <a:avLst/>
        </a:prstGeom>
        <a:blipFill>
          <a:blip xmlns:r="http://schemas.openxmlformats.org/officeDocument/2006/relationships" r:embed="rId2"/>
          <a:srcRect/>
          <a:stretch>
            <a:fillRect l="-16000" r="-1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D5D750-0E9B-4342-A2DD-6C2E79324CB2}">
      <dsp:nvSpPr>
        <dsp:cNvPr id="0" name=""/>
        <dsp:cNvSpPr/>
      </dsp:nvSpPr>
      <dsp:spPr>
        <a:xfrm>
          <a:off x="1251029" y="2244220"/>
          <a:ext cx="2083466" cy="6510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10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a:solidFill>
                <a:schemeClr val="tx1"/>
              </a:solidFill>
            </a:rPr>
            <a:t>Henrietta Bankas, Head of Portfolio, Blended learning and educator workforce strategy.</a:t>
          </a:r>
        </a:p>
      </dsp:txBody>
      <dsp:txXfrm>
        <a:off x="1251029" y="2244220"/>
        <a:ext cx="2083466" cy="651083"/>
      </dsp:txXfrm>
    </dsp:sp>
    <dsp:sp modelId="{00557EF5-9600-450E-8647-0E92AA5F04AF}">
      <dsp:nvSpPr>
        <dsp:cNvPr id="0" name=""/>
        <dsp:cNvSpPr/>
      </dsp:nvSpPr>
      <dsp:spPr>
        <a:xfrm>
          <a:off x="1164217" y="2150174"/>
          <a:ext cx="455758" cy="68363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3CD94D-C275-4060-85D5-DF003C866012}">
      <dsp:nvSpPr>
        <dsp:cNvPr id="0" name=""/>
        <dsp:cNvSpPr/>
      </dsp:nvSpPr>
      <dsp:spPr>
        <a:xfrm>
          <a:off x="1319150" y="2969816"/>
          <a:ext cx="2083466" cy="6510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1000" tIns="38100" rIns="38100" bIns="38100" numCol="1" spcCol="1270" anchor="ctr" anchorCtr="0">
          <a:noAutofit/>
        </a:bodyPr>
        <a:lstStyle/>
        <a:p>
          <a:pPr marL="0" lvl="0" indent="0" algn="l" defTabSz="444500" rtl="0">
            <a:lnSpc>
              <a:spcPct val="90000"/>
            </a:lnSpc>
            <a:spcBef>
              <a:spcPct val="0"/>
            </a:spcBef>
            <a:spcAft>
              <a:spcPct val="35000"/>
            </a:spcAft>
            <a:buNone/>
          </a:pPr>
          <a:r>
            <a:rPr lang="en-GB" sz="1000" kern="1200">
              <a:solidFill>
                <a:schemeClr val="tx1"/>
              </a:solidFill>
              <a:latin typeface="+mn-lt"/>
              <a:cs typeface="Calibri"/>
            </a:rPr>
            <a:t>Ian Wheeler, Head of PD&amp;C, Global Health Unit</a:t>
          </a:r>
        </a:p>
      </dsp:txBody>
      <dsp:txXfrm>
        <a:off x="1319150" y="2969816"/>
        <a:ext cx="2083466" cy="651083"/>
      </dsp:txXfrm>
    </dsp:sp>
    <dsp:sp modelId="{E92EB68D-5E94-41C9-99DE-B8A9514BE702}">
      <dsp:nvSpPr>
        <dsp:cNvPr id="0" name=""/>
        <dsp:cNvSpPr/>
      </dsp:nvSpPr>
      <dsp:spPr>
        <a:xfrm rot="5400000">
          <a:off x="1055399" y="3045128"/>
          <a:ext cx="644738" cy="446100"/>
        </a:xfrm>
        <a:prstGeom prst="rect">
          <a:avLst/>
        </a:prstGeom>
        <a:blipFill>
          <a:blip xmlns:r="http://schemas.openxmlformats.org/officeDocument/2006/relationships" r:embed="rId3"/>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6009B4-AEFF-496B-9437-5B6655F10920}">
      <dsp:nvSpPr>
        <dsp:cNvPr id="0" name=""/>
        <dsp:cNvSpPr/>
      </dsp:nvSpPr>
      <dsp:spPr>
        <a:xfrm>
          <a:off x="1251029" y="3789458"/>
          <a:ext cx="2083466" cy="6510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10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a:solidFill>
                <a:schemeClr val="tx1"/>
              </a:solidFill>
            </a:rPr>
            <a:t>Michelle Thompson, Senior Lead NHS system capability</a:t>
          </a:r>
        </a:p>
      </dsp:txBody>
      <dsp:txXfrm>
        <a:off x="1251029" y="3789458"/>
        <a:ext cx="2083466" cy="651083"/>
      </dsp:txXfrm>
    </dsp:sp>
    <dsp:sp modelId="{AA4EA3AE-6DD8-4995-80AD-DA378B35E634}">
      <dsp:nvSpPr>
        <dsp:cNvPr id="0" name=""/>
        <dsp:cNvSpPr/>
      </dsp:nvSpPr>
      <dsp:spPr>
        <a:xfrm>
          <a:off x="1164217" y="3695412"/>
          <a:ext cx="455758" cy="683637"/>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425789-416D-4109-9A63-6363AE4AE61B}">
      <dsp:nvSpPr>
        <dsp:cNvPr id="0" name=""/>
        <dsp:cNvSpPr/>
      </dsp:nvSpPr>
      <dsp:spPr>
        <a:xfrm>
          <a:off x="1274651" y="4609099"/>
          <a:ext cx="2083466" cy="651083"/>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41000" tIns="38100" rIns="38100" bIns="38100" numCol="1" spcCol="1270" anchor="ctr" anchorCtr="0">
          <a:noAutofit/>
        </a:bodyPr>
        <a:lstStyle/>
        <a:p>
          <a:pPr marL="0" lvl="0" indent="0" algn="l" defTabSz="444500">
            <a:lnSpc>
              <a:spcPct val="90000"/>
            </a:lnSpc>
            <a:spcBef>
              <a:spcPct val="0"/>
            </a:spcBef>
            <a:spcAft>
              <a:spcPct val="35000"/>
            </a:spcAft>
            <a:buNone/>
          </a:pPr>
          <a:r>
            <a:rPr lang="en-GB" sz="1000" kern="1200">
              <a:solidFill>
                <a:schemeClr val="tx1"/>
              </a:solidFill>
              <a:latin typeface="+mn-lt"/>
            </a:rPr>
            <a:t>Clare Kerswill, Project Lead, Global Health Unit</a:t>
          </a:r>
        </a:p>
      </dsp:txBody>
      <dsp:txXfrm>
        <a:off x="1274651" y="4609099"/>
        <a:ext cx="2083466" cy="651083"/>
      </dsp:txXfrm>
    </dsp:sp>
    <dsp:sp modelId="{843773FD-CF52-4008-83B2-05E09D9A3C89}">
      <dsp:nvSpPr>
        <dsp:cNvPr id="0" name=""/>
        <dsp:cNvSpPr/>
      </dsp:nvSpPr>
      <dsp:spPr>
        <a:xfrm>
          <a:off x="1187840" y="4515054"/>
          <a:ext cx="455758" cy="683637"/>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276965" y="606417"/>
          <a:ext cx="73656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2091" y="1063920"/>
          <a:ext cx="2230557" cy="245520"/>
        </a:xfrm>
        <a:prstGeom prst="homePlate">
          <a:avLst>
            <a:gd name="adj" fmla="val 25000"/>
          </a:avLst>
        </a:prstGeom>
        <a:solidFill>
          <a:schemeClr val="accent5">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139700" rIns="69850" bIns="139700" numCol="1" spcCol="1270" anchor="ctr" anchorCtr="0">
          <a:noAutofit/>
        </a:bodyPr>
        <a:lstStyle/>
        <a:p>
          <a:pPr marL="0" lvl="0" indent="0" algn="ctr" defTabSz="488950" rtl="0">
            <a:lnSpc>
              <a:spcPct val="90000"/>
            </a:lnSpc>
            <a:spcBef>
              <a:spcPct val="0"/>
            </a:spcBef>
            <a:spcAft>
              <a:spcPct val="35000"/>
            </a:spcAft>
            <a:buNone/>
          </a:pPr>
          <a:r>
            <a:rPr lang="en-GB" sz="1100" b="1" kern="1200" noProof="0">
              <a:solidFill>
                <a:schemeClr val="bg1"/>
              </a:solidFill>
            </a:rPr>
            <a:t>Appoint NHS delivery partner</a:t>
          </a:r>
        </a:p>
      </dsp:txBody>
      <dsp:txXfrm>
        <a:off x="2091" y="1063920"/>
        <a:ext cx="2199867" cy="245520"/>
      </dsp:txXfrm>
    </dsp:sp>
    <dsp:sp modelId="{810D7AA7-A541-4507-BE7F-36CCF210089F}">
      <dsp:nvSpPr>
        <dsp:cNvPr id="0" name=""/>
        <dsp:cNvSpPr/>
      </dsp:nvSpPr>
      <dsp:spPr>
        <a:xfrm>
          <a:off x="180536" y="434426"/>
          <a:ext cx="1811213" cy="115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GB" sz="1100" kern="1200" noProof="0"/>
            <a:t>Autumn 2024 </a:t>
          </a:r>
        </a:p>
      </dsp:txBody>
      <dsp:txXfrm>
        <a:off x="180536" y="434426"/>
        <a:ext cx="1811213" cy="115371"/>
      </dsp:txXfrm>
    </dsp:sp>
    <dsp:sp modelId="{E41E7729-FD3F-426D-804C-45BD60BD762D}">
      <dsp:nvSpPr>
        <dsp:cNvPr id="0" name=""/>
        <dsp:cNvSpPr/>
      </dsp:nvSpPr>
      <dsp:spPr>
        <a:xfrm rot="5400000">
          <a:off x="1842064" y="606417"/>
          <a:ext cx="73656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2121121" y="1063920"/>
          <a:ext cx="2230557" cy="245520"/>
        </a:xfrm>
        <a:prstGeom prst="chevron">
          <a:avLst>
            <a:gd name="adj" fmla="val 25000"/>
          </a:avLst>
        </a:prstGeom>
        <a:solidFill>
          <a:schemeClr val="accent5">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rtl="0">
            <a:lnSpc>
              <a:spcPct val="90000"/>
            </a:lnSpc>
            <a:spcBef>
              <a:spcPct val="0"/>
            </a:spcBef>
            <a:spcAft>
              <a:spcPct val="35000"/>
            </a:spcAft>
            <a:buNone/>
          </a:pPr>
          <a:r>
            <a:rPr lang="en-GB" sz="1300" b="1" kern="1200" noProof="0">
              <a:solidFill>
                <a:schemeClr val="bg1"/>
              </a:solidFill>
            </a:rPr>
            <a:t>Follow up visit</a:t>
          </a:r>
        </a:p>
      </dsp:txBody>
      <dsp:txXfrm>
        <a:off x="2182501" y="1063920"/>
        <a:ext cx="2107797" cy="245520"/>
      </dsp:txXfrm>
    </dsp:sp>
    <dsp:sp modelId="{5E07F9E4-149C-4A89-848F-4ABDD305F0C5}">
      <dsp:nvSpPr>
        <dsp:cNvPr id="0" name=""/>
        <dsp:cNvSpPr/>
      </dsp:nvSpPr>
      <dsp:spPr>
        <a:xfrm>
          <a:off x="2299566" y="434426"/>
          <a:ext cx="1811213" cy="10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GB" sz="1100" kern="1200" noProof="0"/>
            <a:t>March 2025 - TBC</a:t>
          </a:r>
        </a:p>
        <a:p>
          <a:pPr marL="0" lvl="0" indent="0" algn="l" defTabSz="488950" rtl="0">
            <a:lnSpc>
              <a:spcPct val="90000"/>
            </a:lnSpc>
            <a:spcBef>
              <a:spcPct val="0"/>
            </a:spcBef>
            <a:spcAft>
              <a:spcPct val="35000"/>
            </a:spcAft>
            <a:buNone/>
          </a:pPr>
          <a:endParaRPr lang="en-GB" sz="1100" kern="1200" noProof="0"/>
        </a:p>
      </dsp:txBody>
      <dsp:txXfrm>
        <a:off x="2299566" y="434426"/>
        <a:ext cx="1811213" cy="105385"/>
      </dsp:txXfrm>
    </dsp:sp>
    <dsp:sp modelId="{473F2067-7126-4D56-A328-5A8CFD3D8D52}">
      <dsp:nvSpPr>
        <dsp:cNvPr id="0" name=""/>
        <dsp:cNvSpPr/>
      </dsp:nvSpPr>
      <dsp:spPr>
        <a:xfrm rot="5400000">
          <a:off x="3961094" y="606417"/>
          <a:ext cx="73656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240152" y="1063920"/>
          <a:ext cx="2230557" cy="245520"/>
        </a:xfrm>
        <a:prstGeom prst="chevron">
          <a:avLst>
            <a:gd name="adj" fmla="val 25000"/>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rtl="0">
            <a:lnSpc>
              <a:spcPct val="90000"/>
            </a:lnSpc>
            <a:spcBef>
              <a:spcPct val="0"/>
            </a:spcBef>
            <a:spcAft>
              <a:spcPct val="35000"/>
            </a:spcAft>
            <a:buNone/>
          </a:pPr>
          <a:r>
            <a:rPr lang="en-GB" sz="1300" b="1" kern="1200" noProof="0">
              <a:solidFill>
                <a:schemeClr val="bg1"/>
              </a:solidFill>
            </a:rPr>
            <a:t>To UK </a:t>
          </a:r>
          <a:r>
            <a:rPr lang="en-GB" sz="1300" b="1" kern="1200" noProof="0" err="1">
              <a:solidFill>
                <a:schemeClr val="bg1"/>
              </a:solidFill>
            </a:rPr>
            <a:t>observership</a:t>
          </a:r>
          <a:r>
            <a:rPr lang="en-GB" sz="1300" b="1" kern="1200" noProof="0">
              <a:solidFill>
                <a:schemeClr val="bg1"/>
              </a:solidFill>
            </a:rPr>
            <a:t> 1 </a:t>
          </a:r>
        </a:p>
      </dsp:txBody>
      <dsp:txXfrm>
        <a:off x="4301532" y="1063920"/>
        <a:ext cx="2107797" cy="245520"/>
      </dsp:txXfrm>
    </dsp:sp>
    <dsp:sp modelId="{FD7B29F2-0D66-4B4B-BC8A-82DA23575305}">
      <dsp:nvSpPr>
        <dsp:cNvPr id="0" name=""/>
        <dsp:cNvSpPr/>
      </dsp:nvSpPr>
      <dsp:spPr>
        <a:xfrm>
          <a:off x="4418596" y="434426"/>
          <a:ext cx="1811213" cy="10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GB" sz="1100" kern="1200" noProof="0"/>
            <a:t>April – June 2025</a:t>
          </a:r>
        </a:p>
      </dsp:txBody>
      <dsp:txXfrm>
        <a:off x="4418596" y="434426"/>
        <a:ext cx="1811213" cy="105385"/>
      </dsp:txXfrm>
    </dsp:sp>
    <dsp:sp modelId="{7BF6E820-C6E3-4E2C-BB23-ADF9AD641C6B}">
      <dsp:nvSpPr>
        <dsp:cNvPr id="0" name=""/>
        <dsp:cNvSpPr/>
      </dsp:nvSpPr>
      <dsp:spPr>
        <a:xfrm rot="5400000">
          <a:off x="6080124" y="606417"/>
          <a:ext cx="73656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6359182" y="1063920"/>
          <a:ext cx="2230557" cy="245520"/>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rtl="0">
            <a:lnSpc>
              <a:spcPct val="90000"/>
            </a:lnSpc>
            <a:spcBef>
              <a:spcPct val="0"/>
            </a:spcBef>
            <a:spcAft>
              <a:spcPct val="35000"/>
            </a:spcAft>
            <a:buNone/>
          </a:pPr>
          <a:r>
            <a:rPr lang="en-GB" sz="1300" b="1" kern="1200" noProof="0">
              <a:solidFill>
                <a:schemeClr val="bg1"/>
              </a:solidFill>
            </a:rPr>
            <a:t>Virtual interactions</a:t>
          </a:r>
        </a:p>
      </dsp:txBody>
      <dsp:txXfrm>
        <a:off x="6420562" y="1063920"/>
        <a:ext cx="2107797" cy="245520"/>
      </dsp:txXfrm>
    </dsp:sp>
    <dsp:sp modelId="{1D84544C-5924-422B-9546-A86AE4927E4C}">
      <dsp:nvSpPr>
        <dsp:cNvPr id="0" name=""/>
        <dsp:cNvSpPr/>
      </dsp:nvSpPr>
      <dsp:spPr>
        <a:xfrm>
          <a:off x="6537626" y="434426"/>
          <a:ext cx="1811213" cy="10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GB" sz="1100" kern="1200" noProof="0"/>
            <a:t>July - September 2025 </a:t>
          </a:r>
        </a:p>
        <a:p>
          <a:pPr marL="0" lvl="0" indent="0" algn="l" defTabSz="488950" rtl="0">
            <a:lnSpc>
              <a:spcPct val="90000"/>
            </a:lnSpc>
            <a:spcBef>
              <a:spcPct val="0"/>
            </a:spcBef>
            <a:spcAft>
              <a:spcPct val="35000"/>
            </a:spcAft>
            <a:buNone/>
          </a:pPr>
          <a:endParaRPr lang="en-GB" sz="1100" kern="1200" noProof="0"/>
        </a:p>
      </dsp:txBody>
      <dsp:txXfrm>
        <a:off x="6537626" y="434426"/>
        <a:ext cx="1811213" cy="105385"/>
      </dsp:txXfrm>
    </dsp:sp>
    <dsp:sp modelId="{0EE416CF-D8AE-41BD-BF35-9148040E1274}">
      <dsp:nvSpPr>
        <dsp:cNvPr id="0" name=""/>
        <dsp:cNvSpPr/>
      </dsp:nvSpPr>
      <dsp:spPr>
        <a:xfrm rot="5400000">
          <a:off x="8199154" y="606417"/>
          <a:ext cx="73656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8478212" y="1063920"/>
          <a:ext cx="2230557" cy="245520"/>
        </a:xfrm>
        <a:prstGeom prst="chevron">
          <a:avLst>
            <a:gd name="adj" fmla="val 25000"/>
          </a:avLst>
        </a:prstGeom>
        <a:solidFill>
          <a:schemeClr val="accent5">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rtl="0">
            <a:lnSpc>
              <a:spcPct val="90000"/>
            </a:lnSpc>
            <a:spcBef>
              <a:spcPct val="0"/>
            </a:spcBef>
            <a:spcAft>
              <a:spcPct val="35000"/>
            </a:spcAft>
            <a:buNone/>
          </a:pPr>
          <a:r>
            <a:rPr lang="en-GB" sz="1300" b="1" kern="1200" noProof="0">
              <a:solidFill>
                <a:schemeClr val="bg1"/>
              </a:solidFill>
            </a:rPr>
            <a:t>To UK </a:t>
          </a:r>
          <a:r>
            <a:rPr lang="en-GB" sz="1300" b="1" kern="1200" noProof="0" err="1">
              <a:solidFill>
                <a:schemeClr val="bg1"/>
              </a:solidFill>
            </a:rPr>
            <a:t>observership</a:t>
          </a:r>
          <a:r>
            <a:rPr lang="en-GB" sz="1300" b="1" kern="1200" noProof="0">
              <a:solidFill>
                <a:schemeClr val="bg1"/>
              </a:solidFill>
            </a:rPr>
            <a:t> 2</a:t>
          </a:r>
        </a:p>
      </dsp:txBody>
      <dsp:txXfrm>
        <a:off x="8539592" y="1063920"/>
        <a:ext cx="2107797" cy="245520"/>
      </dsp:txXfrm>
    </dsp:sp>
    <dsp:sp modelId="{7F54B493-FCA8-4A1F-A2B1-FCB26CA9C396}">
      <dsp:nvSpPr>
        <dsp:cNvPr id="0" name=""/>
        <dsp:cNvSpPr/>
      </dsp:nvSpPr>
      <dsp:spPr>
        <a:xfrm>
          <a:off x="8656656" y="434426"/>
          <a:ext cx="1811213" cy="10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GB" sz="1100" kern="1200" noProof="0"/>
            <a:t>October – December 2025</a:t>
          </a:r>
        </a:p>
      </dsp:txBody>
      <dsp:txXfrm>
        <a:off x="8656656" y="434426"/>
        <a:ext cx="1811213" cy="10538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276965" y="606417"/>
          <a:ext cx="73656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2091" y="1063920"/>
          <a:ext cx="2230557" cy="245520"/>
        </a:xfrm>
        <a:prstGeom prst="homePlate">
          <a:avLst>
            <a:gd name="adj" fmla="val 25000"/>
          </a:avLst>
        </a:prstGeom>
        <a:solidFill>
          <a:schemeClr val="accent5">
            <a:lumMod val="75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rtl="0">
            <a:lnSpc>
              <a:spcPct val="90000"/>
            </a:lnSpc>
            <a:spcBef>
              <a:spcPct val="0"/>
            </a:spcBef>
            <a:spcAft>
              <a:spcPct val="35000"/>
            </a:spcAft>
            <a:buNone/>
          </a:pPr>
          <a:r>
            <a:rPr lang="en-GB" sz="1300" b="1" kern="1200" noProof="0">
              <a:solidFill>
                <a:schemeClr val="bg1"/>
              </a:solidFill>
            </a:rPr>
            <a:t>Virtual interactions</a:t>
          </a:r>
        </a:p>
      </dsp:txBody>
      <dsp:txXfrm>
        <a:off x="2091" y="1063920"/>
        <a:ext cx="2199867" cy="245520"/>
      </dsp:txXfrm>
    </dsp:sp>
    <dsp:sp modelId="{810D7AA7-A541-4507-BE7F-36CCF210089F}">
      <dsp:nvSpPr>
        <dsp:cNvPr id="0" name=""/>
        <dsp:cNvSpPr/>
      </dsp:nvSpPr>
      <dsp:spPr>
        <a:xfrm>
          <a:off x="180536" y="434426"/>
          <a:ext cx="1811213" cy="115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GB" sz="1100" kern="1200" noProof="0"/>
            <a:t>–January - March 2026</a:t>
          </a:r>
        </a:p>
      </dsp:txBody>
      <dsp:txXfrm>
        <a:off x="180536" y="434426"/>
        <a:ext cx="1811213" cy="115371"/>
      </dsp:txXfrm>
    </dsp:sp>
    <dsp:sp modelId="{E41E7729-FD3F-426D-804C-45BD60BD762D}">
      <dsp:nvSpPr>
        <dsp:cNvPr id="0" name=""/>
        <dsp:cNvSpPr/>
      </dsp:nvSpPr>
      <dsp:spPr>
        <a:xfrm rot="5400000">
          <a:off x="1842064" y="606417"/>
          <a:ext cx="73656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46E586-0364-4C52-98F9-74A7ACD803D1}">
      <dsp:nvSpPr>
        <dsp:cNvPr id="0" name=""/>
        <dsp:cNvSpPr/>
      </dsp:nvSpPr>
      <dsp:spPr>
        <a:xfrm>
          <a:off x="2121121" y="1063920"/>
          <a:ext cx="2230557" cy="245520"/>
        </a:xfrm>
        <a:prstGeom prst="chevron">
          <a:avLst>
            <a:gd name="adj" fmla="val 25000"/>
          </a:avLst>
        </a:prstGeom>
        <a:solidFill>
          <a:schemeClr val="accent5">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rtl="0">
            <a:lnSpc>
              <a:spcPct val="90000"/>
            </a:lnSpc>
            <a:spcBef>
              <a:spcPct val="0"/>
            </a:spcBef>
            <a:spcAft>
              <a:spcPct val="35000"/>
            </a:spcAft>
            <a:buNone/>
          </a:pPr>
          <a:r>
            <a:rPr lang="en-GB" sz="1300" b="1" kern="1200" noProof="0">
              <a:solidFill>
                <a:schemeClr val="bg1"/>
              </a:solidFill>
            </a:rPr>
            <a:t>To UK </a:t>
          </a:r>
          <a:r>
            <a:rPr lang="en-GB" sz="1300" b="1" kern="1200" noProof="0" err="1">
              <a:solidFill>
                <a:schemeClr val="bg1"/>
              </a:solidFill>
            </a:rPr>
            <a:t>observership</a:t>
          </a:r>
          <a:r>
            <a:rPr lang="en-GB" sz="1300" b="1" kern="1200" noProof="0">
              <a:solidFill>
                <a:schemeClr val="bg1"/>
              </a:solidFill>
            </a:rPr>
            <a:t> 3</a:t>
          </a:r>
        </a:p>
      </dsp:txBody>
      <dsp:txXfrm>
        <a:off x="2182501" y="1063920"/>
        <a:ext cx="2107797" cy="245520"/>
      </dsp:txXfrm>
    </dsp:sp>
    <dsp:sp modelId="{5E07F9E4-149C-4A89-848F-4ABDD305F0C5}">
      <dsp:nvSpPr>
        <dsp:cNvPr id="0" name=""/>
        <dsp:cNvSpPr/>
      </dsp:nvSpPr>
      <dsp:spPr>
        <a:xfrm>
          <a:off x="2299566" y="434426"/>
          <a:ext cx="1811213" cy="10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GB" sz="1100" kern="1200" noProof="0"/>
            <a:t>April – June 2026 </a:t>
          </a:r>
        </a:p>
        <a:p>
          <a:pPr marL="0" lvl="0" indent="0" algn="l" defTabSz="488950" rtl="0">
            <a:lnSpc>
              <a:spcPct val="90000"/>
            </a:lnSpc>
            <a:spcBef>
              <a:spcPct val="0"/>
            </a:spcBef>
            <a:spcAft>
              <a:spcPct val="35000"/>
            </a:spcAft>
            <a:buNone/>
          </a:pPr>
          <a:endParaRPr lang="en-GB" sz="1100" kern="1200" noProof="0"/>
        </a:p>
      </dsp:txBody>
      <dsp:txXfrm>
        <a:off x="2299566" y="434426"/>
        <a:ext cx="1811213" cy="105385"/>
      </dsp:txXfrm>
    </dsp:sp>
    <dsp:sp modelId="{473F2067-7126-4D56-A328-5A8CFD3D8D52}">
      <dsp:nvSpPr>
        <dsp:cNvPr id="0" name=""/>
        <dsp:cNvSpPr/>
      </dsp:nvSpPr>
      <dsp:spPr>
        <a:xfrm rot="5400000">
          <a:off x="3961094" y="606417"/>
          <a:ext cx="73656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240152" y="1063920"/>
          <a:ext cx="2230557" cy="245520"/>
        </a:xfrm>
        <a:prstGeom prst="chevron">
          <a:avLst>
            <a:gd name="adj" fmla="val 25000"/>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rtl="0">
            <a:lnSpc>
              <a:spcPct val="90000"/>
            </a:lnSpc>
            <a:spcBef>
              <a:spcPct val="0"/>
            </a:spcBef>
            <a:spcAft>
              <a:spcPct val="35000"/>
            </a:spcAft>
            <a:buNone/>
          </a:pPr>
          <a:r>
            <a:rPr lang="en-GB" sz="1300" b="1" kern="1200" noProof="0">
              <a:solidFill>
                <a:schemeClr val="bg1"/>
              </a:solidFill>
            </a:rPr>
            <a:t>Virtual interactions</a:t>
          </a:r>
        </a:p>
      </dsp:txBody>
      <dsp:txXfrm>
        <a:off x="4301532" y="1063920"/>
        <a:ext cx="2107797" cy="245520"/>
      </dsp:txXfrm>
    </dsp:sp>
    <dsp:sp modelId="{FD7B29F2-0D66-4B4B-BC8A-82DA23575305}">
      <dsp:nvSpPr>
        <dsp:cNvPr id="0" name=""/>
        <dsp:cNvSpPr/>
      </dsp:nvSpPr>
      <dsp:spPr>
        <a:xfrm>
          <a:off x="4418596" y="434426"/>
          <a:ext cx="1811213" cy="10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GB" sz="1100" kern="1200" noProof="0"/>
            <a:t>–July – September 2026</a:t>
          </a:r>
        </a:p>
      </dsp:txBody>
      <dsp:txXfrm>
        <a:off x="4418596" y="434426"/>
        <a:ext cx="1811213" cy="105385"/>
      </dsp:txXfrm>
    </dsp:sp>
    <dsp:sp modelId="{7BF6E820-C6E3-4E2C-BB23-ADF9AD641C6B}">
      <dsp:nvSpPr>
        <dsp:cNvPr id="0" name=""/>
        <dsp:cNvSpPr/>
      </dsp:nvSpPr>
      <dsp:spPr>
        <a:xfrm rot="5400000">
          <a:off x="6080124" y="606417"/>
          <a:ext cx="73656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6359182" y="1063920"/>
          <a:ext cx="2230557" cy="245520"/>
        </a:xfrm>
        <a:prstGeom prst="chevron">
          <a:avLst>
            <a:gd name="adj" fmla="val 25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rtl="0">
            <a:lnSpc>
              <a:spcPct val="90000"/>
            </a:lnSpc>
            <a:spcBef>
              <a:spcPct val="0"/>
            </a:spcBef>
            <a:spcAft>
              <a:spcPct val="35000"/>
            </a:spcAft>
            <a:buNone/>
          </a:pPr>
          <a:r>
            <a:rPr lang="en-GB" sz="1300" b="1" kern="1200" noProof="0">
              <a:solidFill>
                <a:schemeClr val="bg1"/>
              </a:solidFill>
            </a:rPr>
            <a:t>To UK </a:t>
          </a:r>
          <a:r>
            <a:rPr lang="en-GB" sz="1300" b="1" kern="1200" noProof="0" err="1">
              <a:solidFill>
                <a:schemeClr val="bg1"/>
              </a:solidFill>
            </a:rPr>
            <a:t>observership</a:t>
          </a:r>
          <a:r>
            <a:rPr lang="en-GB" sz="1300" b="1" kern="1200" noProof="0">
              <a:solidFill>
                <a:schemeClr val="bg1"/>
              </a:solidFill>
            </a:rPr>
            <a:t> 4</a:t>
          </a:r>
        </a:p>
      </dsp:txBody>
      <dsp:txXfrm>
        <a:off x="6420562" y="1063920"/>
        <a:ext cx="2107797" cy="245520"/>
      </dsp:txXfrm>
    </dsp:sp>
    <dsp:sp modelId="{1D84544C-5924-422B-9546-A86AE4927E4C}">
      <dsp:nvSpPr>
        <dsp:cNvPr id="0" name=""/>
        <dsp:cNvSpPr/>
      </dsp:nvSpPr>
      <dsp:spPr>
        <a:xfrm>
          <a:off x="6537626" y="434426"/>
          <a:ext cx="1811213" cy="10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GB" sz="1100" kern="1200" noProof="0"/>
            <a:t>October - December 2026</a:t>
          </a:r>
        </a:p>
      </dsp:txBody>
      <dsp:txXfrm>
        <a:off x="6537626" y="434426"/>
        <a:ext cx="1811213" cy="105385"/>
      </dsp:txXfrm>
    </dsp:sp>
    <dsp:sp modelId="{0EE416CF-D8AE-41BD-BF35-9148040E1274}">
      <dsp:nvSpPr>
        <dsp:cNvPr id="0" name=""/>
        <dsp:cNvSpPr/>
      </dsp:nvSpPr>
      <dsp:spPr>
        <a:xfrm rot="5400000">
          <a:off x="8199154" y="606417"/>
          <a:ext cx="736560" cy="178444"/>
        </a:xfrm>
        <a:prstGeom prst="corner">
          <a:avLst>
            <a:gd name="adj1" fmla="val 1000"/>
            <a:gd name="adj2" fmla="val 100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8478212" y="1063920"/>
          <a:ext cx="2230557" cy="245520"/>
        </a:xfrm>
        <a:prstGeom prst="chevron">
          <a:avLst>
            <a:gd name="adj" fmla="val 25000"/>
          </a:avLst>
        </a:prstGeom>
        <a:solidFill>
          <a:schemeClr val="accent5">
            <a:lumMod val="5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rtl="0">
            <a:lnSpc>
              <a:spcPct val="90000"/>
            </a:lnSpc>
            <a:spcBef>
              <a:spcPct val="0"/>
            </a:spcBef>
            <a:spcAft>
              <a:spcPct val="35000"/>
            </a:spcAft>
            <a:buNone/>
          </a:pPr>
          <a:r>
            <a:rPr lang="en-GB" sz="1300" b="1" kern="1200" noProof="0">
              <a:solidFill>
                <a:schemeClr val="bg1"/>
              </a:solidFill>
            </a:rPr>
            <a:t>And repeat….</a:t>
          </a:r>
        </a:p>
      </dsp:txBody>
      <dsp:txXfrm>
        <a:off x="8539592" y="1063920"/>
        <a:ext cx="2107797" cy="245520"/>
      </dsp:txXfrm>
    </dsp:sp>
    <dsp:sp modelId="{7F54B493-FCA8-4A1F-A2B1-FCB26CA9C396}">
      <dsp:nvSpPr>
        <dsp:cNvPr id="0" name=""/>
        <dsp:cNvSpPr/>
      </dsp:nvSpPr>
      <dsp:spPr>
        <a:xfrm>
          <a:off x="8656656" y="434426"/>
          <a:ext cx="1811213" cy="105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rtl="0">
            <a:lnSpc>
              <a:spcPct val="90000"/>
            </a:lnSpc>
            <a:spcBef>
              <a:spcPct val="0"/>
            </a:spcBef>
            <a:spcAft>
              <a:spcPct val="35000"/>
            </a:spcAft>
            <a:buNone/>
          </a:pPr>
          <a:r>
            <a:rPr lang="en-GB" sz="1100" kern="1200" noProof="0"/>
            <a:t>January 2027 – March 2028</a:t>
          </a:r>
        </a:p>
      </dsp:txBody>
      <dsp:txXfrm>
        <a:off x="8656656" y="434426"/>
        <a:ext cx="1811213" cy="105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F6551-CB33-44A7-A80B-0D799EBB15B8}">
      <dsp:nvSpPr>
        <dsp:cNvPr id="0" name=""/>
        <dsp:cNvSpPr/>
      </dsp:nvSpPr>
      <dsp:spPr>
        <a:xfrm>
          <a:off x="1318320" y="13025"/>
          <a:ext cx="4964564" cy="4762765"/>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Font typeface="Arial" panose="020B0604020202020204" pitchFamily="34" charset="0"/>
            <a:buNone/>
          </a:pPr>
          <a:endParaRPr lang="en-GB" sz="1100" kern="1200">
            <a:effectLst/>
            <a:latin typeface="Arial" panose="020B0604020202020204" pitchFamily="34" charset="0"/>
            <a:ea typeface="Times New Roman" panose="02020603050405020304" pitchFamily="18" charset="0"/>
            <a:cs typeface="Times New Roman" panose="02020603050405020304" pitchFamily="18" charset="0"/>
          </a:endParaRPr>
        </a:p>
      </dsp:txBody>
      <dsp:txXfrm>
        <a:off x="2011570" y="574658"/>
        <a:ext cx="2862451" cy="3639500"/>
      </dsp:txXfrm>
    </dsp:sp>
    <dsp:sp modelId="{B6AFF9CC-034E-4912-AA53-AD7F24E71C0E}">
      <dsp:nvSpPr>
        <dsp:cNvPr id="0" name=""/>
        <dsp:cNvSpPr/>
      </dsp:nvSpPr>
      <dsp:spPr>
        <a:xfrm>
          <a:off x="5496293" y="0"/>
          <a:ext cx="4835826" cy="4788818"/>
        </a:xfrm>
        <a:prstGeom prst="ellipse">
          <a:avLst/>
        </a:prstGeom>
        <a:solidFill>
          <a:schemeClr val="accent4">
            <a:alpha val="50000"/>
            <a:hueOff val="-878009"/>
            <a:satOff val="-19539"/>
            <a:lumOff val="-98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Font typeface="Symbol" panose="05050102010706020507" pitchFamily="18" charset="2"/>
            <a:buNone/>
          </a:pPr>
          <a:endParaRPr lang="en-US" sz="1100" kern="1200">
            <a:effectLst/>
            <a:latin typeface="Arial" panose="020B0604020202020204" pitchFamily="34" charset="0"/>
            <a:cs typeface="Times New Roman" panose="02020603050405020304" pitchFamily="18" charset="0"/>
          </a:endParaRPr>
        </a:p>
        <a:p>
          <a:pPr marL="0" lvl="0" indent="0" algn="l" defTabSz="488950">
            <a:lnSpc>
              <a:spcPct val="90000"/>
            </a:lnSpc>
            <a:spcBef>
              <a:spcPct val="0"/>
            </a:spcBef>
            <a:spcAft>
              <a:spcPct val="35000"/>
            </a:spcAft>
            <a:buFont typeface="Symbol" panose="05050102010706020507" pitchFamily="18" charset="2"/>
            <a:buNone/>
          </a:pPr>
          <a:endParaRPr lang="en-US" sz="1100" kern="1200">
            <a:effectLst/>
            <a:latin typeface="Arial" panose="020B0604020202020204" pitchFamily="34" charset="0"/>
            <a:cs typeface="Times New Roman" panose="02020603050405020304" pitchFamily="18" charset="0"/>
          </a:endParaRPr>
        </a:p>
        <a:p>
          <a:pPr marL="0" lvl="0" indent="0" algn="l" defTabSz="488950">
            <a:lnSpc>
              <a:spcPct val="90000"/>
            </a:lnSpc>
            <a:spcBef>
              <a:spcPct val="0"/>
            </a:spcBef>
            <a:spcAft>
              <a:spcPct val="35000"/>
            </a:spcAft>
            <a:buFont typeface="Symbol" panose="05050102010706020507" pitchFamily="18" charset="2"/>
            <a:buNone/>
          </a:pPr>
          <a:endParaRPr lang="en-US" sz="1100" kern="1200">
            <a:effectLst/>
            <a:latin typeface="Arial" panose="020B0604020202020204" pitchFamily="34" charset="0"/>
            <a:cs typeface="Times New Roman" panose="02020603050405020304" pitchFamily="18" charset="0"/>
          </a:endParaRPr>
        </a:p>
        <a:p>
          <a:pPr marL="0" lvl="0" indent="0" algn="l" defTabSz="488950">
            <a:lnSpc>
              <a:spcPct val="90000"/>
            </a:lnSpc>
            <a:spcBef>
              <a:spcPct val="0"/>
            </a:spcBef>
            <a:spcAft>
              <a:spcPct val="35000"/>
            </a:spcAft>
            <a:buFont typeface="Symbol" panose="05050102010706020507" pitchFamily="18" charset="2"/>
            <a:buNone/>
          </a:pPr>
          <a:endParaRPr lang="en-US" sz="1100" kern="1200">
            <a:effectLst/>
            <a:latin typeface="Arial" panose="020B0604020202020204" pitchFamily="34" charset="0"/>
            <a:cs typeface="Times New Roman" panose="02020603050405020304" pitchFamily="18" charset="0"/>
          </a:endParaRPr>
        </a:p>
        <a:p>
          <a:pPr marL="0" lvl="0" indent="0" algn="l" defTabSz="488950">
            <a:lnSpc>
              <a:spcPct val="90000"/>
            </a:lnSpc>
            <a:spcBef>
              <a:spcPct val="0"/>
            </a:spcBef>
            <a:spcAft>
              <a:spcPct val="35000"/>
            </a:spcAft>
            <a:buFont typeface="Symbol" panose="05050102010706020507" pitchFamily="18" charset="2"/>
            <a:buNone/>
          </a:pPr>
          <a:endParaRPr lang="en-US" sz="1100" kern="1200">
            <a:effectLst/>
            <a:latin typeface="Arial" panose="020B0604020202020204" pitchFamily="34" charset="0"/>
            <a:cs typeface="Times New Roman" panose="02020603050405020304" pitchFamily="18" charset="0"/>
          </a:endParaRPr>
        </a:p>
        <a:p>
          <a:pPr marL="0" lvl="0" indent="0" algn="l" defTabSz="488950">
            <a:lnSpc>
              <a:spcPct val="90000"/>
            </a:lnSpc>
            <a:spcBef>
              <a:spcPct val="0"/>
            </a:spcBef>
            <a:spcAft>
              <a:spcPct val="35000"/>
            </a:spcAft>
            <a:buFont typeface="Symbol" panose="05050102010706020507" pitchFamily="18" charset="2"/>
            <a:buNone/>
          </a:pPr>
          <a:endParaRPr lang="en-GB" sz="1100" kern="1200"/>
        </a:p>
      </dsp:txBody>
      <dsp:txXfrm>
        <a:off x="6868623" y="564704"/>
        <a:ext cx="2788224" cy="3659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5F7A-B62A-492D-BC74-895775B07684}">
      <dsp:nvSpPr>
        <dsp:cNvPr id="0" name=""/>
        <dsp:cNvSpPr/>
      </dsp:nvSpPr>
      <dsp:spPr>
        <a:xfrm>
          <a:off x="5345" y="360903"/>
          <a:ext cx="3111875" cy="1244750"/>
        </a:xfrm>
        <a:prstGeom prst="chevron">
          <a:avLst/>
        </a:prstGeom>
        <a:solidFill>
          <a:srgbClr val="99DB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a:t>Patient</a:t>
          </a:r>
        </a:p>
      </dsp:txBody>
      <dsp:txXfrm>
        <a:off x="627720" y="360903"/>
        <a:ext cx="1867125" cy="1244750"/>
      </dsp:txXfrm>
    </dsp:sp>
    <dsp:sp modelId="{244B6FCA-B46C-4B57-B49B-21D6129FEB6B}">
      <dsp:nvSpPr>
        <dsp:cNvPr id="0" name=""/>
        <dsp:cNvSpPr/>
      </dsp:nvSpPr>
      <dsp:spPr>
        <a:xfrm>
          <a:off x="2806033" y="360903"/>
          <a:ext cx="3111875" cy="1244750"/>
        </a:xfrm>
        <a:prstGeom prst="chevron">
          <a:avLst/>
        </a:prstGeom>
        <a:solidFill>
          <a:srgbClr val="00A4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a:t>Healthcare Worker</a:t>
          </a:r>
        </a:p>
      </dsp:txBody>
      <dsp:txXfrm>
        <a:off x="3428408" y="360903"/>
        <a:ext cx="1867125" cy="1244750"/>
      </dsp:txXfrm>
    </dsp:sp>
    <dsp:sp modelId="{B7ED25B4-DBD4-408A-B306-9BA4FAA4F629}">
      <dsp:nvSpPr>
        <dsp:cNvPr id="0" name=""/>
        <dsp:cNvSpPr/>
      </dsp:nvSpPr>
      <dsp:spPr>
        <a:xfrm>
          <a:off x="5606721" y="360903"/>
          <a:ext cx="3111875" cy="1244750"/>
        </a:xfrm>
        <a:prstGeom prst="chevron">
          <a:avLst/>
        </a:prstGeom>
        <a:solidFill>
          <a:schemeClr val="bg2"/>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a:t>Organisation</a:t>
          </a:r>
        </a:p>
      </dsp:txBody>
      <dsp:txXfrm>
        <a:off x="6229096" y="360903"/>
        <a:ext cx="1867125" cy="1244750"/>
      </dsp:txXfrm>
    </dsp:sp>
    <dsp:sp modelId="{C89E622B-5903-4839-AB7E-DA7C75FC61BB}">
      <dsp:nvSpPr>
        <dsp:cNvPr id="0" name=""/>
        <dsp:cNvSpPr/>
      </dsp:nvSpPr>
      <dsp:spPr>
        <a:xfrm>
          <a:off x="8407408" y="360903"/>
          <a:ext cx="3111875" cy="12447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GB" sz="2400" kern="1200">
              <a:solidFill>
                <a:schemeClr val="bg1"/>
              </a:solidFill>
            </a:rPr>
            <a:t>Wider Context</a:t>
          </a:r>
        </a:p>
      </dsp:txBody>
      <dsp:txXfrm>
        <a:off x="9029783" y="360903"/>
        <a:ext cx="1867125" cy="1244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B6FCA-B46C-4B57-B49B-21D6129FEB6B}">
      <dsp:nvSpPr>
        <dsp:cNvPr id="0" name=""/>
        <dsp:cNvSpPr/>
      </dsp:nvSpPr>
      <dsp:spPr>
        <a:xfrm>
          <a:off x="10129" y="0"/>
          <a:ext cx="6054932" cy="697701"/>
        </a:xfrm>
        <a:prstGeom prst="chevron">
          <a:avLst/>
        </a:prstGeom>
        <a:solidFill>
          <a:srgbClr val="99DB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GB" sz="4000" kern="1200"/>
            <a:t>Ho</a:t>
          </a:r>
          <a:endParaRPr lang="en-GB" sz="5300" kern="1200"/>
        </a:p>
      </dsp:txBody>
      <dsp:txXfrm>
        <a:off x="358980" y="0"/>
        <a:ext cx="5357231" cy="697701"/>
      </dsp:txXfrm>
    </dsp:sp>
    <dsp:sp modelId="{B7ED25B4-DBD4-408A-B306-9BA4FAA4F629}">
      <dsp:nvSpPr>
        <dsp:cNvPr id="0" name=""/>
        <dsp:cNvSpPr/>
      </dsp:nvSpPr>
      <dsp:spPr>
        <a:xfrm>
          <a:off x="5459568" y="0"/>
          <a:ext cx="6054932" cy="697701"/>
        </a:xfrm>
        <a:prstGeom prst="chevron">
          <a:avLst/>
        </a:prstGeom>
        <a:solidFill>
          <a:srgbClr val="00A499"/>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GB" sz="4000" kern="1200">
              <a:solidFill>
                <a:schemeClr val="bg1"/>
              </a:solidFill>
            </a:rPr>
            <a:t>Tamale</a:t>
          </a:r>
          <a:endParaRPr lang="en-GB" sz="5300" kern="1200">
            <a:solidFill>
              <a:schemeClr val="bg1"/>
            </a:solidFill>
          </a:endParaRPr>
        </a:p>
      </dsp:txBody>
      <dsp:txXfrm>
        <a:off x="5808419" y="0"/>
        <a:ext cx="5357231" cy="6977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B6FCA-B46C-4B57-B49B-21D6129FEB6B}">
      <dsp:nvSpPr>
        <dsp:cNvPr id="0" name=""/>
        <dsp:cNvSpPr/>
      </dsp:nvSpPr>
      <dsp:spPr>
        <a:xfrm>
          <a:off x="10129" y="0"/>
          <a:ext cx="6054932" cy="697701"/>
        </a:xfrm>
        <a:prstGeom prst="chevron">
          <a:avLst/>
        </a:prstGeom>
        <a:solidFill>
          <a:srgbClr val="005EB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GB" sz="4000" kern="1200">
              <a:solidFill>
                <a:schemeClr val="bg1"/>
              </a:solidFill>
            </a:rPr>
            <a:t>Cape Coast</a:t>
          </a:r>
          <a:endParaRPr lang="en-GB" sz="5300" kern="1200">
            <a:solidFill>
              <a:schemeClr val="bg1"/>
            </a:solidFill>
          </a:endParaRPr>
        </a:p>
      </dsp:txBody>
      <dsp:txXfrm>
        <a:off x="358980" y="0"/>
        <a:ext cx="5357231" cy="697701"/>
      </dsp:txXfrm>
    </dsp:sp>
    <dsp:sp modelId="{B7ED25B4-DBD4-408A-B306-9BA4FAA4F629}">
      <dsp:nvSpPr>
        <dsp:cNvPr id="0" name=""/>
        <dsp:cNvSpPr/>
      </dsp:nvSpPr>
      <dsp:spPr>
        <a:xfrm>
          <a:off x="5459568" y="0"/>
          <a:ext cx="6054932" cy="697701"/>
        </a:xfrm>
        <a:prstGeom prst="chevron">
          <a:avLst/>
        </a:prstGeom>
        <a:solidFill>
          <a:srgbClr val="003087"/>
        </a:solidFill>
        <a:ln w="12700" cap="flat" cmpd="sng" algn="ctr">
          <a:solidFill>
            <a:schemeClr val="bg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GB" sz="4000" kern="1200" baseline="0" dirty="0" err="1">
              <a:solidFill>
                <a:schemeClr val="bg1"/>
              </a:solidFill>
            </a:rPr>
            <a:t>Ankaful</a:t>
          </a:r>
          <a:endParaRPr lang="en-GB" sz="5300" kern="1200" baseline="0" dirty="0">
            <a:solidFill>
              <a:schemeClr val="bg1"/>
            </a:solidFill>
          </a:endParaRPr>
        </a:p>
      </dsp:txBody>
      <dsp:txXfrm>
        <a:off x="5808419" y="0"/>
        <a:ext cx="5357231" cy="6977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5F7A-B62A-492D-BC74-895775B07684}">
      <dsp:nvSpPr>
        <dsp:cNvPr id="0" name=""/>
        <dsp:cNvSpPr/>
      </dsp:nvSpPr>
      <dsp:spPr>
        <a:xfrm>
          <a:off x="0" y="0"/>
          <a:ext cx="5963181" cy="640628"/>
        </a:xfrm>
        <a:prstGeom prst="chevron">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GB" sz="4000" kern="1200">
              <a:solidFill>
                <a:schemeClr val="bg1"/>
              </a:solidFill>
            </a:rPr>
            <a:t>Wider Context</a:t>
          </a:r>
        </a:p>
      </dsp:txBody>
      <dsp:txXfrm>
        <a:off x="320314" y="0"/>
        <a:ext cx="5322553" cy="6406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15F7A-B62A-492D-BC74-895775B07684}">
      <dsp:nvSpPr>
        <dsp:cNvPr id="0" name=""/>
        <dsp:cNvSpPr/>
      </dsp:nvSpPr>
      <dsp:spPr>
        <a:xfrm>
          <a:off x="5829" y="0"/>
          <a:ext cx="5963181" cy="640628"/>
        </a:xfrm>
        <a:prstGeom prst="chevron">
          <a:avLst/>
        </a:prstGeom>
        <a:solidFill>
          <a:srgbClr val="99DBD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53340" rIns="53340" bIns="53340" numCol="1" spcCol="1270" anchor="ctr" anchorCtr="0">
          <a:noAutofit/>
        </a:bodyPr>
        <a:lstStyle/>
        <a:p>
          <a:pPr marL="0" lvl="0" indent="0" algn="ctr" defTabSz="1778000">
            <a:lnSpc>
              <a:spcPct val="90000"/>
            </a:lnSpc>
            <a:spcBef>
              <a:spcPct val="0"/>
            </a:spcBef>
            <a:spcAft>
              <a:spcPct val="35000"/>
            </a:spcAft>
            <a:buNone/>
          </a:pPr>
          <a:r>
            <a:rPr lang="en-GB" sz="4000" kern="1200"/>
            <a:t>Patient</a:t>
          </a:r>
        </a:p>
      </dsp:txBody>
      <dsp:txXfrm>
        <a:off x="326143" y="0"/>
        <a:ext cx="5322553" cy="64062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01/11/2024</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01/11/2024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nhsemployers.org/publications/international-retention-toolki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17</a:t>
            </a:fld>
            <a:endParaRPr lang="en-GB"/>
          </a:p>
        </p:txBody>
      </p:sp>
    </p:spTree>
    <p:extLst>
      <p:ext uri="{BB962C8B-B14F-4D97-AF65-F5344CB8AC3E}">
        <p14:creationId xmlns:p14="http://schemas.microsoft.com/office/powerpoint/2010/main" val="2002381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18</a:t>
            </a:fld>
            <a:endParaRPr lang="en-GB"/>
          </a:p>
        </p:txBody>
      </p:sp>
    </p:spTree>
    <p:extLst>
      <p:ext uri="{BB962C8B-B14F-4D97-AF65-F5344CB8AC3E}">
        <p14:creationId xmlns:p14="http://schemas.microsoft.com/office/powerpoint/2010/main" val="1591661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19</a:t>
            </a:fld>
            <a:endParaRPr lang="en-GB"/>
          </a:p>
        </p:txBody>
      </p:sp>
    </p:spTree>
    <p:extLst>
      <p:ext uri="{BB962C8B-B14F-4D97-AF65-F5344CB8AC3E}">
        <p14:creationId xmlns:p14="http://schemas.microsoft.com/office/powerpoint/2010/main" val="1518568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20</a:t>
            </a:fld>
            <a:endParaRPr lang="en-GB"/>
          </a:p>
        </p:txBody>
      </p:sp>
    </p:spTree>
    <p:extLst>
      <p:ext uri="{BB962C8B-B14F-4D97-AF65-F5344CB8AC3E}">
        <p14:creationId xmlns:p14="http://schemas.microsoft.com/office/powerpoint/2010/main" val="596140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21</a:t>
            </a:fld>
            <a:endParaRPr lang="en-GB"/>
          </a:p>
        </p:txBody>
      </p:sp>
    </p:spTree>
    <p:extLst>
      <p:ext uri="{BB962C8B-B14F-4D97-AF65-F5344CB8AC3E}">
        <p14:creationId xmlns:p14="http://schemas.microsoft.com/office/powerpoint/2010/main" val="30704273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22</a:t>
            </a:fld>
            <a:endParaRPr lang="en-GB"/>
          </a:p>
        </p:txBody>
      </p:sp>
    </p:spTree>
    <p:extLst>
      <p:ext uri="{BB962C8B-B14F-4D97-AF65-F5344CB8AC3E}">
        <p14:creationId xmlns:p14="http://schemas.microsoft.com/office/powerpoint/2010/main" val="311235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23</a:t>
            </a:fld>
            <a:endParaRPr lang="en-GB"/>
          </a:p>
        </p:txBody>
      </p:sp>
    </p:spTree>
    <p:extLst>
      <p:ext uri="{BB962C8B-B14F-4D97-AF65-F5344CB8AC3E}">
        <p14:creationId xmlns:p14="http://schemas.microsoft.com/office/powerpoint/2010/main" val="2071343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24</a:t>
            </a:fld>
            <a:endParaRPr lang="en-GB"/>
          </a:p>
        </p:txBody>
      </p:sp>
    </p:spTree>
    <p:extLst>
      <p:ext uri="{BB962C8B-B14F-4D97-AF65-F5344CB8AC3E}">
        <p14:creationId xmlns:p14="http://schemas.microsoft.com/office/powerpoint/2010/main" val="1025297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25</a:t>
            </a:fld>
            <a:endParaRPr lang="en-GB"/>
          </a:p>
        </p:txBody>
      </p:sp>
    </p:spTree>
    <p:extLst>
      <p:ext uri="{BB962C8B-B14F-4D97-AF65-F5344CB8AC3E}">
        <p14:creationId xmlns:p14="http://schemas.microsoft.com/office/powerpoint/2010/main" val="1409627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26</a:t>
            </a:fld>
            <a:endParaRPr lang="en-GB"/>
          </a:p>
        </p:txBody>
      </p:sp>
    </p:spTree>
    <p:extLst>
      <p:ext uri="{BB962C8B-B14F-4D97-AF65-F5344CB8AC3E}">
        <p14:creationId xmlns:p14="http://schemas.microsoft.com/office/powerpoint/2010/main" val="518963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415839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https://www.kingsfund.org.uk/</a:t>
            </a:r>
          </a:p>
        </p:txBody>
      </p:sp>
      <p:sp>
        <p:nvSpPr>
          <p:cNvPr id="4" name="Slide Number Placeholder 3"/>
          <p:cNvSpPr>
            <a:spLocks noGrp="1"/>
          </p:cNvSpPr>
          <p:nvPr>
            <p:ph type="sldNum" sz="quarter" idx="5"/>
          </p:nvPr>
        </p:nvSpPr>
        <p:spPr/>
        <p:txBody>
          <a:bodyPr/>
          <a:lstStyle/>
          <a:p>
            <a:fld id="{9A4EC7EF-95E1-3D44-A982-BC7A3E9C617E}" type="slidenum">
              <a:rPr lang="en-GB" smtClean="0"/>
              <a:t>27</a:t>
            </a:fld>
            <a:endParaRPr lang="en-GB"/>
          </a:p>
        </p:txBody>
      </p:sp>
    </p:spTree>
    <p:extLst>
      <p:ext uri="{BB962C8B-B14F-4D97-AF65-F5344CB8AC3E}">
        <p14:creationId xmlns:p14="http://schemas.microsoft.com/office/powerpoint/2010/main" val="3434700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97359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8577FC-6320-4669-9173-5F9E604E717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682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00">
                <a:effectLst/>
                <a:latin typeface="Calibri" panose="020F0502020204030204" pitchFamily="34" charset="0"/>
                <a:ea typeface="Calibri" panose="020F0502020204030204" pitchFamily="34" charset="0"/>
                <a:cs typeface="Times New Roman" panose="02020603050405020304" pitchFamily="18" charset="0"/>
              </a:rPr>
              <a:t>Key areas of focus across the community </a:t>
            </a:r>
            <a:r>
              <a:rPr lang="en-GB" sz="1200" kern="100">
                <a:effectLst/>
                <a:latin typeface="Calibri" panose="020F0502020204030204" pitchFamily="34" charset="0"/>
                <a:ea typeface="Calibri" panose="020F0502020204030204" pitchFamily="34" charset="0"/>
                <a:cs typeface="Times New Roman" panose="02020603050405020304" pitchFamily="18" charset="0"/>
              </a:rPr>
              <a:t>have been around positive action to build belonging to include safe spaces, cultural awareness training and cultural event celebrations</a:t>
            </a:r>
          </a:p>
          <a:p>
            <a:r>
              <a:rPr lang="en-US" sz="1200" b="1" kern="100">
                <a:effectLst/>
                <a:latin typeface="Calibri" panose="020F0502020204030204" pitchFamily="34" charset="0"/>
                <a:ea typeface="Calibri" panose="020F0502020204030204" pitchFamily="34" charset="0"/>
                <a:cs typeface="Times New Roman" panose="02020603050405020304" pitchFamily="18" charset="0"/>
              </a:rPr>
              <a:t>Pastoral Care Quality Award </a:t>
            </a:r>
            <a:r>
              <a:rPr lang="en-US" sz="1200" kern="100">
                <a:effectLst/>
                <a:latin typeface="Calibri" panose="020F0502020204030204" pitchFamily="34" charset="0"/>
                <a:ea typeface="Calibri" panose="020F0502020204030204" pitchFamily="34" charset="0"/>
                <a:cs typeface="Times New Roman" panose="02020603050405020304" pitchFamily="18" charset="0"/>
              </a:rPr>
              <a:t>promotion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r>
              <a:rPr lang="en-GB" sz="1200" kern="100">
                <a:effectLst/>
                <a:latin typeface="Calibri" panose="020F0502020204030204" pitchFamily="34" charset="0"/>
                <a:ea typeface="Calibri" panose="020F0502020204030204" pitchFamily="34" charset="0"/>
                <a:cs typeface="Times New Roman" panose="02020603050405020304" pitchFamily="18" charset="0"/>
              </a:rPr>
              <a:t>Collaboration with NHS Employers: </a:t>
            </a:r>
            <a:r>
              <a:rPr lang="en-GB" sz="1200" b="1" kern="100">
                <a:effectLst/>
                <a:latin typeface="Calibri" panose="020F0502020204030204" pitchFamily="34" charset="0"/>
                <a:ea typeface="Calibri" panose="020F0502020204030204" pitchFamily="34" charset="0"/>
                <a:cs typeface="Times New Roman" panose="02020603050405020304" pitchFamily="18" charset="0"/>
              </a:rPr>
              <a:t>International  Retention Toolkit</a:t>
            </a: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r>
              <a:rPr lang="en-GB"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International Retention Toolkit | NHS Employers</a:t>
            </a:r>
            <a:endParaRPr lang="en-GB" sz="120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00">
                <a:effectLst/>
                <a:latin typeface="Calibri" panose="020F0502020204030204" pitchFamily="34" charset="0"/>
                <a:ea typeface="Calibri" panose="020F0502020204030204" pitchFamily="34" charset="0"/>
                <a:cs typeface="Times New Roman" panose="02020603050405020304" pitchFamily="18" charset="0"/>
              </a:rPr>
              <a:t>#StayAndThrive Podcast series </a:t>
            </a:r>
            <a:r>
              <a:rPr lang="en-US" sz="1200" kern="100">
                <a:effectLst/>
                <a:latin typeface="Calibri" panose="020F0502020204030204" pitchFamily="34" charset="0"/>
                <a:ea typeface="Calibri" panose="020F0502020204030204" pitchFamily="34" charset="0"/>
                <a:cs typeface="Times New Roman" panose="02020603050405020304" pitchFamily="18" charset="0"/>
              </a:rPr>
              <a:t>coming soon (in the Autumn)</a:t>
            </a:r>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sz="1200" kern="1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7B11FB7A-0D46-42A0-91C0-BF07C35C1626}" type="slidenum">
              <a:rPr lang="en-GB" smtClean="0"/>
              <a:t>8</a:t>
            </a:fld>
            <a:endParaRPr lang="en-GB"/>
          </a:p>
        </p:txBody>
      </p:sp>
    </p:spTree>
    <p:extLst>
      <p:ext uri="{BB962C8B-B14F-4D97-AF65-F5344CB8AC3E}">
        <p14:creationId xmlns:p14="http://schemas.microsoft.com/office/powerpoint/2010/main" val="596563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12</a:t>
            </a:fld>
            <a:endParaRPr lang="en-GB"/>
          </a:p>
        </p:txBody>
      </p:sp>
    </p:spTree>
    <p:extLst>
      <p:ext uri="{BB962C8B-B14F-4D97-AF65-F5344CB8AC3E}">
        <p14:creationId xmlns:p14="http://schemas.microsoft.com/office/powerpoint/2010/main" val="2623932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13</a:t>
            </a:fld>
            <a:endParaRPr lang="en-GB"/>
          </a:p>
        </p:txBody>
      </p:sp>
    </p:spTree>
    <p:extLst>
      <p:ext uri="{BB962C8B-B14F-4D97-AF65-F5344CB8AC3E}">
        <p14:creationId xmlns:p14="http://schemas.microsoft.com/office/powerpoint/2010/main" val="3412221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15</a:t>
            </a:fld>
            <a:endParaRPr lang="en-GB"/>
          </a:p>
        </p:txBody>
      </p:sp>
    </p:spTree>
    <p:extLst>
      <p:ext uri="{BB962C8B-B14F-4D97-AF65-F5344CB8AC3E}">
        <p14:creationId xmlns:p14="http://schemas.microsoft.com/office/powerpoint/2010/main" val="540621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Substance abuse</a:t>
            </a:r>
          </a:p>
          <a:p>
            <a:r>
              <a:rPr lang="en-GB"/>
              <a:t>Distributed leadership / culture</a:t>
            </a:r>
          </a:p>
          <a:p>
            <a:r>
              <a:rPr lang="en-GB"/>
              <a:t>Brain drain</a:t>
            </a:r>
          </a:p>
          <a:p>
            <a:r>
              <a:rPr lang="en-GB"/>
              <a:t>Focus on blended learning not just </a:t>
            </a:r>
            <a:r>
              <a:rPr lang="en-GB" err="1"/>
              <a:t>observership</a:t>
            </a:r>
            <a:r>
              <a:rPr lang="en-GB"/>
              <a:t>; pay it forward</a:t>
            </a:r>
          </a:p>
          <a:p>
            <a:r>
              <a:rPr lang="en-GB"/>
              <a:t>Place based care and community assets in LTWP?</a:t>
            </a:r>
          </a:p>
          <a:p>
            <a:r>
              <a:rPr lang="en-GB"/>
              <a:t>Global community of practice - capture</a:t>
            </a:r>
          </a:p>
        </p:txBody>
      </p:sp>
      <p:sp>
        <p:nvSpPr>
          <p:cNvPr id="4" name="Slide Number Placeholder 3"/>
          <p:cNvSpPr>
            <a:spLocks noGrp="1"/>
          </p:cNvSpPr>
          <p:nvPr>
            <p:ph type="sldNum" sz="quarter" idx="5"/>
          </p:nvPr>
        </p:nvSpPr>
        <p:spPr/>
        <p:txBody>
          <a:bodyPr/>
          <a:lstStyle/>
          <a:p>
            <a:fld id="{9A4EC7EF-95E1-3D44-A982-BC7A3E9C617E}" type="slidenum">
              <a:rPr lang="en-GB" smtClean="0"/>
              <a:t>16</a:t>
            </a:fld>
            <a:endParaRPr lang="en-GB"/>
          </a:p>
        </p:txBody>
      </p:sp>
    </p:spTree>
    <p:extLst>
      <p:ext uri="{BB962C8B-B14F-4D97-AF65-F5344CB8AC3E}">
        <p14:creationId xmlns:p14="http://schemas.microsoft.com/office/powerpoint/2010/main" val="938939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ata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8B9EEEB-4482-151C-3E4B-6DCA5DB975F7}"/>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7" name="Straight Connector 6">
            <a:extLst>
              <a:ext uri="{FF2B5EF4-FFF2-40B4-BE49-F238E27FC236}">
                <a16:creationId xmlns:a16="http://schemas.microsoft.com/office/drawing/2014/main" id="{82B5EE73-D618-9F44-829B-3E2FB3EF9E8B}"/>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BBF07FF-3CE1-3D71-B166-EE893EF0AEB7}"/>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10382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245609" y="2349016"/>
            <a:ext cx="3552728" cy="1200329"/>
          </a:xfrm>
          <a:prstGeom prst="rect">
            <a:avLst/>
          </a:prstGeom>
          <a:noFill/>
        </p:spPr>
        <p:txBody>
          <a:bodyPr wrap="square" rtlCol="0">
            <a:spAutoFit/>
          </a:bodyPr>
          <a:lstStyle/>
          <a:p>
            <a:r>
              <a:rPr lang="en-GB"/>
              <a:t>Text content goes over single column. Text content here goes over single column. Text content here goes over single column.  </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3_Custom Layout">
    <p:spTree>
      <p:nvGrpSpPr>
        <p:cNvPr id="1" name=""/>
        <p:cNvGrpSpPr/>
        <p:nvPr/>
      </p:nvGrpSpPr>
      <p:grpSpPr>
        <a:xfrm>
          <a:off x="0" y="0"/>
          <a:ext cx="0" cy="0"/>
          <a:chOff x="0" y="0"/>
          <a:chExt cx="0" cy="0"/>
        </a:xfrm>
      </p:grpSpPr>
      <p:sp>
        <p:nvSpPr>
          <p:cNvPr id="5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367442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
        <p:nvSpPr>
          <p:cNvPr id="3" name="TextBox 2">
            <a:extLst>
              <a:ext uri="{FF2B5EF4-FFF2-40B4-BE49-F238E27FC236}">
                <a16:creationId xmlns:a16="http://schemas.microsoft.com/office/drawing/2014/main" id="{072D8FDB-A40F-9C14-5A8C-BCBBA006B64D}"/>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4000" y="852200"/>
            <a:ext cx="10704000" cy="648072"/>
          </a:xfrm>
          <a:prstGeom prst="rect">
            <a:avLst/>
          </a:prstGeom>
        </p:spPr>
        <p:txBody>
          <a:bodyPr lIns="0" tIns="0" rIns="0" bIns="0" anchor="t" anchorCtr="0">
            <a:noAutofit/>
          </a:bodyPr>
          <a:lstStyle>
            <a:lvl1pPr>
              <a:defRPr sz="3600" spc="0" baseline="0">
                <a:solidFill>
                  <a:srgbClr val="003087"/>
                </a:solidFill>
                <a:latin typeface="Arial" pitchFamily="34" charset="0"/>
              </a:defRPr>
            </a:lvl1pPr>
          </a:lstStyle>
          <a:p>
            <a:r>
              <a:rPr lang="en-US"/>
              <a:t>Click to edit Master title style</a:t>
            </a:r>
          </a:p>
        </p:txBody>
      </p:sp>
      <p:sp>
        <p:nvSpPr>
          <p:cNvPr id="3" name="Content Placeholder 2"/>
          <p:cNvSpPr>
            <a:spLocks noGrp="1"/>
          </p:cNvSpPr>
          <p:nvPr>
            <p:ph idx="1" hasCustomPrompt="1"/>
          </p:nvPr>
        </p:nvSpPr>
        <p:spPr>
          <a:xfrm>
            <a:off x="744000" y="1829835"/>
            <a:ext cx="10704000" cy="4499557"/>
          </a:xfrm>
          <a:prstGeom prst="rect">
            <a:avLst/>
          </a:prstGeom>
        </p:spPr>
        <p:txBody>
          <a:bodyPr lIns="0" tIns="0" rIns="0" bIns="0">
            <a:noAutofit/>
          </a:bodyPr>
          <a:lstStyle>
            <a:lvl1pPr>
              <a:spcBef>
                <a:spcPts val="1200"/>
              </a:spcBef>
              <a:defRPr sz="1600" b="0">
                <a:solidFill>
                  <a:schemeClr val="tx1">
                    <a:lumMod val="50000"/>
                    <a:lumOff val="50000"/>
                  </a:schemeClr>
                </a:solidFill>
              </a:defRPr>
            </a:lvl1pPr>
            <a:lvl2pPr>
              <a:defRPr sz="1400"/>
            </a:lvl2pPr>
            <a:lvl3pPr>
              <a:defRPr sz="1400"/>
            </a:lvl3pPr>
            <a:lvl4pPr>
              <a:defRPr sz="1400"/>
            </a:lvl4pPr>
            <a:lvl5pPr>
              <a:defRPr sz="1400"/>
            </a:lvl5pPr>
          </a:lstStyle>
          <a:p>
            <a:pPr lvl="0"/>
            <a:r>
              <a:rPr lang="en-US"/>
              <a:t>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2"/>
          </p:nvPr>
        </p:nvSpPr>
        <p:spPr>
          <a:xfrm>
            <a:off x="-216001" y="6550915"/>
            <a:ext cx="1199457" cy="246425"/>
          </a:xfrm>
          <a:prstGeom prst="rect">
            <a:avLst/>
          </a:prstGeom>
          <a:noFill/>
        </p:spPr>
        <p:txBody>
          <a:bodyPr/>
          <a:lstStyle>
            <a:lvl1pPr marL="540000" algn="l">
              <a:defRPr sz="1200">
                <a:solidFill>
                  <a:schemeClr val="tx1">
                    <a:lumMod val="50000"/>
                    <a:lumOff val="50000"/>
                  </a:schemeClr>
                </a:solidFill>
              </a:defRPr>
            </a:lvl1pPr>
          </a:lstStyle>
          <a:p>
            <a:fld id="{E051598E-9D06-4046-8EF2-7702044C4E81}" type="slidenum">
              <a:rPr lang="en-US" smtClean="0"/>
              <a:pPr/>
              <a:t>‹#›</a:t>
            </a:fld>
            <a:endParaRPr lang="en-US"/>
          </a:p>
        </p:txBody>
      </p:sp>
      <p:sp>
        <p:nvSpPr>
          <p:cNvPr id="7" name="Footer Placeholder 5"/>
          <p:cNvSpPr>
            <a:spLocks noGrp="1"/>
          </p:cNvSpPr>
          <p:nvPr>
            <p:ph type="ftr" sz="quarter" idx="3"/>
          </p:nvPr>
        </p:nvSpPr>
        <p:spPr>
          <a:xfrm>
            <a:off x="1199455" y="6550915"/>
            <a:ext cx="10575099" cy="246425"/>
          </a:xfrm>
          <a:prstGeom prst="rect">
            <a:avLst/>
          </a:prstGeom>
        </p:spPr>
        <p:txBody>
          <a:bodyPr vert="horz" lIns="0" tIns="0" rIns="0" bIns="0" rtlCol="0" anchor="ctr"/>
          <a:lstStyle>
            <a:lvl1pPr algn="r">
              <a:defRPr sz="1200" baseline="0">
                <a:solidFill>
                  <a:schemeClr val="tx1">
                    <a:lumMod val="50000"/>
                    <a:lumOff val="50000"/>
                  </a:schemeClr>
                </a:solidFill>
                <a:latin typeface="Arial" pitchFamily="34" charset="0"/>
              </a:defRPr>
            </a:lvl1pPr>
          </a:lstStyle>
          <a:p>
            <a:r>
              <a:rPr lang="en-GB"/>
              <a:t>NHS Consortium for Global Health</a:t>
            </a:r>
            <a:endParaRPr lang="en-US"/>
          </a:p>
        </p:txBody>
      </p:sp>
      <p:pic>
        <p:nvPicPr>
          <p:cNvPr id="8" name="Picture 7" descr="A picture containing drawing&#10;&#10;Description automatically generated">
            <a:extLst>
              <a:ext uri="{FF2B5EF4-FFF2-40B4-BE49-F238E27FC236}">
                <a16:creationId xmlns:a16="http://schemas.microsoft.com/office/drawing/2014/main" id="{9A19F7AA-2280-4980-9DFB-637DDACCB4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84564" y="410987"/>
            <a:ext cx="1089991" cy="438972"/>
          </a:xfrm>
          <a:prstGeom prst="rect">
            <a:avLst/>
          </a:prstGeom>
        </p:spPr>
      </p:pic>
      <p:sp>
        <p:nvSpPr>
          <p:cNvPr id="9" name="Rectangle 8">
            <a:extLst>
              <a:ext uri="{FF2B5EF4-FFF2-40B4-BE49-F238E27FC236}">
                <a16:creationId xmlns:a16="http://schemas.microsoft.com/office/drawing/2014/main" id="{78AD768C-5F12-2DB8-47B3-6BE5221F2BA1}"/>
              </a:ext>
            </a:extLst>
          </p:cNvPr>
          <p:cNvSpPr/>
          <p:nvPr userDrawn="1"/>
        </p:nvSpPr>
        <p:spPr>
          <a:xfrm>
            <a:off x="0" y="6364190"/>
            <a:ext cx="12192000" cy="151927"/>
          </a:xfrm>
          <a:prstGeom prst="rect">
            <a:avLst/>
          </a:prstGeom>
          <a:solidFill>
            <a:srgbClr val="00A9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3098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 uri="{C183D7F6-B498-43B3-948B-1728B52AA6E4}">
                <adec:decorative xmlns:adec="http://schemas.microsoft.com/office/drawing/2017/decorative" val="1"/>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01/11/2024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944" r:id="rId1"/>
    <p:sldLayoutId id="2147483948" r:id="rId2"/>
    <p:sldLayoutId id="2147483946" r:id="rId3"/>
    <p:sldLayoutId id="2147483943" r:id="rId4"/>
    <p:sldLayoutId id="2147483817" r:id="rId5"/>
    <p:sldLayoutId id="2147483785" r:id="rId6"/>
    <p:sldLayoutId id="2147483833" r:id="rId7"/>
    <p:sldLayoutId id="2147483834" r:id="rId8"/>
    <p:sldLayoutId id="2147483826" r:id="rId9"/>
    <p:sldLayoutId id="2147483931" r:id="rId10"/>
    <p:sldLayoutId id="2147483827" r:id="rId11"/>
    <p:sldLayoutId id="2147483789" r:id="rId12"/>
    <p:sldLayoutId id="2147483818" r:id="rId13"/>
    <p:sldLayoutId id="2147483813" r:id="rId14"/>
    <p:sldLayoutId id="2147483814" r:id="rId15"/>
    <p:sldLayoutId id="2147483815" r:id="rId16"/>
    <p:sldLayoutId id="2147483719" r:id="rId17"/>
    <p:sldLayoutId id="2147483938" r:id="rId18"/>
    <p:sldLayoutId id="2147483939" r:id="rId19"/>
    <p:sldLayoutId id="2147483933" r:id="rId20"/>
    <p:sldLayoutId id="2147483824" r:id="rId21"/>
    <p:sldLayoutId id="2147483926" r:id="rId22"/>
    <p:sldLayoutId id="2147483927" r:id="rId23"/>
    <p:sldLayoutId id="2147483929" r:id="rId24"/>
    <p:sldLayoutId id="2147483928" r:id="rId25"/>
    <p:sldLayoutId id="2147483930" r:id="rId26"/>
    <p:sldLayoutId id="2147483942" r:id="rId27"/>
    <p:sldLayoutId id="2147483941" r:id="rId28"/>
    <p:sldLayoutId id="2147483924" r:id="rId29"/>
    <p:sldLayoutId id="2147483940" r:id="rId30"/>
    <p:sldLayoutId id="2147483934" r:id="rId31"/>
    <p:sldLayoutId id="2147483936" r:id="rId32"/>
    <p:sldLayoutId id="2147483937" r:id="rId33"/>
    <p:sldLayoutId id="2147483825" r:id="rId34"/>
    <p:sldLayoutId id="214748393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xml.rels><?xml version="1.0" encoding="UTF-8" standalone="yes"?>
<Relationships xmlns="http://schemas.openxmlformats.org/package/2006/relationships"><Relationship Id="rId2" Type="http://schemas.openxmlformats.org/officeDocument/2006/relationships/hyperlink" Target="mailto:england.tcc@nhs.net"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2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24.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7.xml.rels><?xml version="1.0" encoding="UTF-8" standalone="yes"?>
<Relationships xmlns="http://schemas.openxmlformats.org/package/2006/relationships"><Relationship Id="rId8" Type="http://schemas.openxmlformats.org/officeDocument/2006/relationships/hyperlink" Target="https://www.kingsfund.org.uk/" TargetMode="External"/><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2" Type="http://schemas.openxmlformats.org/officeDocument/2006/relationships/diagramData" Target="../diagrams/data20.xml"/><Relationship Id="rId1" Type="http://schemas.openxmlformats.org/officeDocument/2006/relationships/slideLayout" Target="../slideLayouts/slideLayout4.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mailto:england.tcc@nhs.net"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t="-14000" b="-1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332411" y="769596"/>
            <a:ext cx="4643853" cy="2507695"/>
          </a:xfrm>
        </p:spPr>
        <p:txBody>
          <a:bodyPr/>
          <a:lstStyle/>
          <a:p>
            <a:r>
              <a:rPr lang="en-GB" sz="4000" dirty="0"/>
              <a:t>Ghana Managed Education Partnership (MEP) Development</a:t>
            </a:r>
          </a:p>
        </p:txBody>
      </p:sp>
      <p:sp>
        <p:nvSpPr>
          <p:cNvPr id="3" name="Subtitle 2">
            <a:extLst>
              <a:ext uri="{FF2B5EF4-FFF2-40B4-BE49-F238E27FC236}">
                <a16:creationId xmlns:a16="http://schemas.microsoft.com/office/drawing/2014/main" id="{2AB96998-8BA0-CF4D-B57F-DEBCAD1141C5}"/>
              </a:ext>
            </a:extLst>
          </p:cNvPr>
          <p:cNvSpPr>
            <a:spLocks noGrp="1"/>
          </p:cNvSpPr>
          <p:nvPr>
            <p:ph type="subTitle" idx="1"/>
          </p:nvPr>
        </p:nvSpPr>
        <p:spPr>
          <a:xfrm>
            <a:off x="332411" y="3452026"/>
            <a:ext cx="5009795" cy="1585317"/>
          </a:xfrm>
        </p:spPr>
        <p:txBody>
          <a:bodyPr vert="horz" lIns="0" tIns="0" rIns="0" bIns="0" rtlCol="0" anchor="t">
            <a:normAutofit fontScale="70000" lnSpcReduction="20000"/>
          </a:bodyPr>
          <a:lstStyle/>
          <a:p>
            <a:r>
              <a:rPr lang="en-GB" b="1" dirty="0"/>
              <a:t>To support the decentralisation of healthcare training outside Accra and Kumasi with an initial focus on mental health</a:t>
            </a:r>
          </a:p>
          <a:p>
            <a:r>
              <a:rPr lang="en-GB" b="1" dirty="0">
                <a:solidFill>
                  <a:schemeClr val="bg2"/>
                </a:solidFill>
                <a:cs typeface="Arial"/>
              </a:rPr>
              <a:t>Summary slides including in-workshop feedback from Friday 12</a:t>
            </a:r>
            <a:r>
              <a:rPr lang="en-GB" b="1" baseline="30000" dirty="0">
                <a:solidFill>
                  <a:schemeClr val="bg2"/>
                </a:solidFill>
                <a:cs typeface="Arial"/>
              </a:rPr>
              <a:t>th</a:t>
            </a:r>
            <a:r>
              <a:rPr lang="en-GB" b="1" dirty="0">
                <a:solidFill>
                  <a:schemeClr val="bg2"/>
                </a:solidFill>
                <a:cs typeface="Arial"/>
              </a:rPr>
              <a:t> July 2024</a:t>
            </a:r>
            <a:endParaRPr lang="en-GB" b="1" dirty="0">
              <a:solidFill>
                <a:schemeClr val="bg2"/>
              </a:solidFill>
              <a:highlight>
                <a:srgbClr val="FFFF00"/>
              </a:highlight>
              <a:cs typeface="Arial"/>
            </a:endParaRP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332411" y="5386812"/>
            <a:ext cx="6259513" cy="811953"/>
          </a:xfrm>
        </p:spPr>
        <p:txBody>
          <a:bodyPr>
            <a:normAutofit fontScale="92500" lnSpcReduction="20000"/>
          </a:bodyPr>
          <a:lstStyle/>
          <a:p>
            <a:r>
              <a:rPr lang="en-GB" b="1" dirty="0">
                <a:solidFill>
                  <a:schemeClr val="bg2"/>
                </a:solidFill>
              </a:rPr>
              <a:t>August 2024</a:t>
            </a:r>
          </a:p>
          <a:p>
            <a:r>
              <a:rPr lang="en-GB" b="1" dirty="0"/>
              <a:t>NHS England, British High Commission Ghana</a:t>
            </a:r>
          </a:p>
          <a:p>
            <a:r>
              <a:rPr lang="en-GB" b="1" dirty="0"/>
              <a:t>and Ghanaian stakeholder feedback</a:t>
            </a:r>
          </a:p>
        </p:txBody>
      </p:sp>
      <p:pic>
        <p:nvPicPr>
          <p:cNvPr id="11" name="Picture 11" descr="A black background with white text&#10;&#10;Description automatically generated">
            <a:extLst>
              <a:ext uri="{FF2B5EF4-FFF2-40B4-BE49-F238E27FC236}">
                <a16:creationId xmlns:a16="http://schemas.microsoft.com/office/drawing/2014/main" id="{3C863CA4-9E2D-D93D-85C7-93C6BE2090A2}"/>
              </a:ext>
            </a:extLst>
          </p:cNvPr>
          <p:cNvPicPr>
            <a:picLocks noChangeAspect="1"/>
          </p:cNvPicPr>
          <p:nvPr/>
        </p:nvPicPr>
        <p:blipFill rotWithShape="1">
          <a:blip r:embed="rId4"/>
          <a:srcRect l="2778" t="22581" r="-3009" b="26774"/>
          <a:stretch/>
        </p:blipFill>
        <p:spPr>
          <a:xfrm>
            <a:off x="68907" y="5982"/>
            <a:ext cx="2749557" cy="998688"/>
          </a:xfrm>
          <a:prstGeom prst="rect">
            <a:avLst/>
          </a:prstGeom>
        </p:spPr>
      </p:pic>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6B942B-AC28-A8F9-A5EE-8D6C6125591E}"/>
              </a:ext>
            </a:extLst>
          </p:cNvPr>
          <p:cNvSpPr>
            <a:spLocks noGrp="1"/>
          </p:cNvSpPr>
          <p:nvPr>
            <p:ph idx="1"/>
          </p:nvPr>
        </p:nvSpPr>
        <p:spPr>
          <a:xfrm>
            <a:off x="387698" y="1513072"/>
            <a:ext cx="11088000" cy="3698174"/>
          </a:xfrm>
        </p:spPr>
        <p:txBody>
          <a:bodyPr vert="horz" lIns="0" tIns="0" rIns="0" bIns="0" numCol="2" spcCol="432000" rtlCol="0" anchor="t">
            <a:noAutofit/>
          </a:bodyPr>
          <a:lstStyle/>
          <a:p>
            <a:pPr marL="342900" indent="-342900">
              <a:buClr>
                <a:schemeClr val="bg2"/>
              </a:buClr>
              <a:buFont typeface="Arial" panose="020B0604020202020204" pitchFamily="34" charset="0"/>
              <a:buChar char="•"/>
            </a:pPr>
            <a:r>
              <a:rPr lang="en-GB"/>
              <a:t>MEPs facilitate the development of bilateral institutional health partnerships that seek to improve health service delivery and health outcomes</a:t>
            </a:r>
          </a:p>
          <a:p>
            <a:pPr marL="342900" indent="-342900">
              <a:buClr>
                <a:schemeClr val="bg2"/>
              </a:buClr>
              <a:buFont typeface="Arial" panose="020B0604020202020204" pitchFamily="34" charset="0"/>
              <a:buChar char="•"/>
            </a:pPr>
            <a:r>
              <a:rPr lang="en-GB"/>
              <a:t>An MEP is co-created and co-developed with the local needs at the heart of the partnership </a:t>
            </a:r>
            <a:endParaRPr lang="en-GB">
              <a:cs typeface="Arial"/>
            </a:endParaRPr>
          </a:p>
          <a:p>
            <a:pPr marL="342900" indent="-342900">
              <a:buClr>
                <a:schemeClr val="bg2"/>
              </a:buClr>
              <a:buFont typeface="Arial" panose="020B0604020202020204" pitchFamily="34" charset="0"/>
              <a:buChar char="•"/>
            </a:pPr>
            <a:r>
              <a:rPr lang="en-GB"/>
              <a:t>An MEP benefits both partners</a:t>
            </a:r>
            <a:endParaRPr lang="en-GB">
              <a:cs typeface="Arial" panose="020B0604020202020204"/>
            </a:endParaRPr>
          </a:p>
          <a:p>
            <a:pPr marL="342900" indent="-342900">
              <a:buClr>
                <a:srgbClr val="005EB8"/>
              </a:buClr>
              <a:buChar char="•"/>
            </a:pPr>
            <a:r>
              <a:rPr lang="en-GB">
                <a:cs typeface="Arial" panose="020B0604020202020204"/>
              </a:rPr>
              <a:t>Is a long-term and sustainable partnership </a:t>
            </a:r>
          </a:p>
          <a:p>
            <a:pPr marL="342900" indent="-342900">
              <a:buClr>
                <a:srgbClr val="005EB8"/>
              </a:buClr>
              <a:buChar char="•"/>
            </a:pPr>
            <a:r>
              <a:rPr lang="en-GB">
                <a:cs typeface="Arial" panose="020B0604020202020204"/>
              </a:rPr>
              <a:t>Complementary to other initiatives</a:t>
            </a:r>
            <a:endParaRPr lang="en-GB"/>
          </a:p>
          <a:p>
            <a:endParaRPr lang="en-GB"/>
          </a:p>
          <a:p>
            <a:endParaRPr lang="en-GB"/>
          </a:p>
          <a:p>
            <a:r>
              <a:rPr lang="en-GB"/>
              <a:t>MEPs generally consist of:</a:t>
            </a:r>
            <a:endParaRPr lang="en-GB">
              <a:cs typeface="Arial"/>
            </a:endParaRPr>
          </a:p>
          <a:p>
            <a:pPr marL="342900" indent="-342900">
              <a:buClr>
                <a:schemeClr val="bg2"/>
              </a:buClr>
              <a:buFont typeface="Wingdings" panose="05000000000000000000" pitchFamily="2" charset="2"/>
              <a:buChar char="Ø"/>
            </a:pPr>
            <a:r>
              <a:rPr lang="en-GB"/>
              <a:t>NHS organisation identified to partner with institution in partner country</a:t>
            </a:r>
            <a:endParaRPr lang="en-GB">
              <a:cs typeface="Arial"/>
            </a:endParaRPr>
          </a:p>
          <a:p>
            <a:pPr marL="342900" indent="-342900">
              <a:buClr>
                <a:schemeClr val="bg2"/>
              </a:buClr>
              <a:buFont typeface="Wingdings" panose="05000000000000000000" pitchFamily="2" charset="2"/>
              <a:buChar char="Ø"/>
            </a:pPr>
            <a:r>
              <a:rPr lang="en-GB"/>
              <a:t>Both agree mutually beneficial learning or development outcomes</a:t>
            </a:r>
            <a:endParaRPr lang="en-GB">
              <a:cs typeface="Arial"/>
            </a:endParaRPr>
          </a:p>
          <a:p>
            <a:pPr marL="342900" indent="-342900">
              <a:buClr>
                <a:schemeClr val="bg2"/>
              </a:buClr>
              <a:buFont typeface="Wingdings" panose="05000000000000000000" pitchFamily="2" charset="2"/>
              <a:buChar char="Ø"/>
            </a:pPr>
            <a:r>
              <a:rPr lang="en-GB"/>
              <a:t>Multi-directional knowledge and skill exchange takes place through placements or </a:t>
            </a:r>
            <a:r>
              <a:rPr lang="en-GB" err="1"/>
              <a:t>observerships</a:t>
            </a:r>
            <a:r>
              <a:rPr lang="en-GB"/>
              <a:t> in each country</a:t>
            </a:r>
            <a:endParaRPr lang="en-GB">
              <a:cs typeface="Arial" panose="020B0604020202020204"/>
            </a:endParaRPr>
          </a:p>
          <a:p>
            <a:pPr marL="342900" indent="-342900">
              <a:buClr>
                <a:schemeClr val="bg2"/>
              </a:buClr>
              <a:buFont typeface="Wingdings" panose="05000000000000000000" pitchFamily="2" charset="2"/>
              <a:buChar char="Ø"/>
            </a:pPr>
            <a:r>
              <a:rPr lang="en-GB">
                <a:cs typeface="Arial" panose="020B0604020202020204"/>
              </a:rPr>
              <a:t>Engagement with relevant national and government institutions</a:t>
            </a:r>
          </a:p>
          <a:p>
            <a:pPr marL="342900" indent="-342900">
              <a:buClr>
                <a:schemeClr val="bg2"/>
              </a:buClr>
              <a:buFont typeface="Wingdings" panose="05000000000000000000" pitchFamily="2" charset="2"/>
              <a:buChar char="Ø"/>
            </a:pPr>
            <a:r>
              <a:rPr lang="en-GB">
                <a:cs typeface="Arial" panose="020B0604020202020204"/>
              </a:rPr>
              <a:t>Reflexive practice</a:t>
            </a:r>
          </a:p>
          <a:p>
            <a:pPr marL="342900" indent="-342900">
              <a:buClr>
                <a:schemeClr val="bg2"/>
              </a:buClr>
              <a:buFont typeface="Wingdings" panose="05000000000000000000" pitchFamily="2" charset="2"/>
              <a:buChar char="Ø"/>
            </a:pPr>
            <a:endParaRPr lang="en-GB">
              <a:cs typeface="Arial" panose="020B0604020202020204"/>
            </a:endParaRPr>
          </a:p>
        </p:txBody>
      </p:sp>
      <p:sp>
        <p:nvSpPr>
          <p:cNvPr id="4" name="Title 3">
            <a:extLst>
              <a:ext uri="{FF2B5EF4-FFF2-40B4-BE49-F238E27FC236}">
                <a16:creationId xmlns:a16="http://schemas.microsoft.com/office/drawing/2014/main" id="{31577CB0-7960-F598-FEDD-B897CF97A0E7}"/>
              </a:ext>
            </a:extLst>
          </p:cNvPr>
          <p:cNvSpPr>
            <a:spLocks noGrp="1"/>
          </p:cNvSpPr>
          <p:nvPr>
            <p:ph type="title"/>
          </p:nvPr>
        </p:nvSpPr>
        <p:spPr/>
        <p:txBody>
          <a:bodyPr/>
          <a:lstStyle/>
          <a:p>
            <a:r>
              <a:rPr lang="en-GB">
                <a:solidFill>
                  <a:schemeClr val="bg2"/>
                </a:solidFill>
              </a:rPr>
              <a:t>What is a Managed Education Partnership?</a:t>
            </a:r>
          </a:p>
        </p:txBody>
      </p:sp>
    </p:spTree>
    <p:extLst>
      <p:ext uri="{BB962C8B-B14F-4D97-AF65-F5344CB8AC3E}">
        <p14:creationId xmlns:p14="http://schemas.microsoft.com/office/powerpoint/2010/main" val="20778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B4E075-E92C-7414-F54D-62B994FD17C3}"/>
              </a:ext>
            </a:extLst>
          </p:cNvPr>
          <p:cNvSpPr>
            <a:spLocks noGrp="1"/>
          </p:cNvSpPr>
          <p:nvPr>
            <p:ph type="title"/>
          </p:nvPr>
        </p:nvSpPr>
        <p:spPr/>
        <p:txBody>
          <a:bodyPr>
            <a:normAutofit fontScale="90000"/>
          </a:bodyPr>
          <a:lstStyle/>
          <a:p>
            <a:r>
              <a:rPr lang="en-GB" sz="3200">
                <a:solidFill>
                  <a:schemeClr val="bg2"/>
                </a:solidFill>
              </a:rPr>
              <a:t>Managed Education Partnership on a page</a:t>
            </a:r>
          </a:p>
        </p:txBody>
      </p:sp>
      <p:graphicFrame>
        <p:nvGraphicFramePr>
          <p:cNvPr id="5" name="Diagram 4">
            <a:extLst>
              <a:ext uri="{FF2B5EF4-FFF2-40B4-BE49-F238E27FC236}">
                <a16:creationId xmlns:a16="http://schemas.microsoft.com/office/drawing/2014/main" id="{FF3E3996-0856-C139-7EB7-21805D4A161D}"/>
              </a:ext>
            </a:extLst>
          </p:cNvPr>
          <p:cNvGraphicFramePr/>
          <p:nvPr/>
        </p:nvGraphicFramePr>
        <p:xfrm>
          <a:off x="203335" y="1395167"/>
          <a:ext cx="11632819" cy="478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9557FE6-76D5-B447-9410-DBED49900CC2}"/>
              </a:ext>
            </a:extLst>
          </p:cNvPr>
          <p:cNvSpPr txBox="1"/>
          <p:nvPr/>
        </p:nvSpPr>
        <p:spPr>
          <a:xfrm>
            <a:off x="2612773" y="1809000"/>
            <a:ext cx="2849299" cy="4186915"/>
          </a:xfrm>
          <a:prstGeom prst="rect">
            <a:avLst/>
          </a:prstGeom>
          <a:noFill/>
        </p:spPr>
        <p:txBody>
          <a:bodyPr wrap="square" lIns="121920" tIns="60960" rIns="121920" bIns="60960" rtlCol="0" anchor="t">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228594" indent="-228594">
              <a:buFont typeface="Arial" panose="020B0604020202020204" pitchFamily="34" charset="0"/>
              <a:buChar char="•"/>
            </a:pPr>
            <a:r>
              <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rPr>
              <a:t>Opportunities to collaborate with UK counterparts virtually, in Ghana &amp; during study visits.</a:t>
            </a:r>
          </a:p>
          <a:p>
            <a:pPr marL="228594" indent="-228594">
              <a:buFont typeface="Arial" panose="020B0604020202020204" pitchFamily="34" charset="0"/>
              <a:buChar char="•"/>
            </a:pPr>
            <a:r>
              <a:rPr lang="en-GB" sz="1467">
                <a:solidFill>
                  <a:srgbClr val="231F20"/>
                </a:solidFill>
                <a:latin typeface="Arial"/>
                <a:ea typeface="Times New Roman" panose="02020603050405020304" pitchFamily="18" charset="0"/>
                <a:cs typeface="Times New Roman"/>
              </a:rPr>
              <a:t>Reflexive practice – improving technical, professional and personal development. </a:t>
            </a:r>
          </a:p>
          <a:p>
            <a:pPr marL="228594" indent="-228594">
              <a:buFont typeface="Arial" panose="020B0604020202020204" pitchFamily="34" charset="0"/>
              <a:buChar char="•"/>
            </a:pPr>
            <a:r>
              <a:rPr lang="en-GB" sz="1467">
                <a:solidFill>
                  <a:srgbClr val="231F20"/>
                </a:solidFill>
                <a:latin typeface="Arial"/>
                <a:ea typeface="Times New Roman" panose="02020603050405020304" pitchFamily="18" charset="0"/>
                <a:cs typeface="Times New Roman"/>
              </a:rPr>
              <a:t>Possible initiatives</a:t>
            </a:r>
            <a:endPar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endParaRPr>
          </a:p>
          <a:p>
            <a:pPr marL="685783" lvl="1" indent="-228594">
              <a:buFont typeface="Arial" panose="020B0604020202020204" pitchFamily="34" charset="0"/>
              <a:buChar char="•"/>
            </a:pPr>
            <a:r>
              <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rPr>
              <a:t>Study visits/</a:t>
            </a:r>
            <a:r>
              <a:rPr kumimoji="0" lang="en-US" sz="1467" b="0" i="0" u="none" strike="noStrike" kern="1200" cap="none" spc="0" normalizeH="0" baseline="0" noProof="0" err="1">
                <a:ln>
                  <a:noFill/>
                </a:ln>
                <a:solidFill>
                  <a:srgbClr val="231F20"/>
                </a:solidFill>
                <a:effectLst/>
                <a:uLnTx/>
                <a:uFillTx/>
                <a:latin typeface="Arial"/>
                <a:ea typeface="Times New Roman" panose="02020603050405020304" pitchFamily="18" charset="0"/>
                <a:cs typeface="Times New Roman"/>
              </a:rPr>
              <a:t>observershi</a:t>
            </a:r>
            <a:r>
              <a:rPr lang="en-US" sz="1467" err="1">
                <a:solidFill>
                  <a:srgbClr val="231F20"/>
                </a:solidFill>
                <a:latin typeface="Arial"/>
                <a:ea typeface="Times New Roman" panose="02020603050405020304" pitchFamily="18" charset="0"/>
                <a:cs typeface="Times New Roman"/>
              </a:rPr>
              <a:t>ps</a:t>
            </a:r>
            <a:r>
              <a:rPr lang="en-US" sz="1467">
                <a:solidFill>
                  <a:srgbClr val="231F20"/>
                </a:solidFill>
                <a:latin typeface="Arial"/>
                <a:ea typeface="Times New Roman" panose="02020603050405020304" pitchFamily="18" charset="0"/>
                <a:cs typeface="Times New Roman"/>
              </a:rPr>
              <a:t> into</a:t>
            </a:r>
            <a:r>
              <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rPr>
              <a:t> to NHS partner trusts</a:t>
            </a:r>
          </a:p>
          <a:p>
            <a:pPr marL="685783" lvl="1" indent="-228594">
              <a:buFont typeface="Arial" panose="020B0604020202020204" pitchFamily="34" charset="0"/>
              <a:buChar char="•"/>
            </a:pPr>
            <a:r>
              <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rPr>
              <a:t>Action research or quality improvement projects aligned to </a:t>
            </a:r>
            <a:r>
              <a:rPr kumimoji="0" lang="en-US" sz="1467" b="0" i="0" u="none" strike="noStrike" kern="1200" cap="none" spc="0" normalizeH="0" baseline="0" noProof="0" err="1">
                <a:ln>
                  <a:noFill/>
                </a:ln>
                <a:solidFill>
                  <a:srgbClr val="231F20"/>
                </a:solidFill>
                <a:effectLst/>
                <a:uLnTx/>
                <a:uFillTx/>
                <a:latin typeface="Arial"/>
                <a:ea typeface="Times New Roman" panose="02020603050405020304" pitchFamily="18" charset="0"/>
                <a:cs typeface="Times New Roman"/>
              </a:rPr>
              <a:t>programme</a:t>
            </a:r>
            <a:r>
              <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rPr>
              <a:t> priorities</a:t>
            </a:r>
          </a:p>
          <a:p>
            <a:pPr marL="685783" lvl="1" indent="-228594">
              <a:buFont typeface="Arial" panose="020B0604020202020204" pitchFamily="34" charset="0"/>
              <a:buChar char="•"/>
            </a:pPr>
            <a:r>
              <a:rPr lang="en-US" sz="1467">
                <a:solidFill>
                  <a:srgbClr val="231F20"/>
                </a:solidFill>
                <a:latin typeface="Arial"/>
                <a:ea typeface="Times New Roman" panose="02020603050405020304" pitchFamily="18" charset="0"/>
                <a:cs typeface="Times New Roman"/>
              </a:rPr>
              <a:t>Formal qualification</a:t>
            </a:r>
            <a:endPar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endParaRPr>
          </a:p>
        </p:txBody>
      </p:sp>
      <p:sp>
        <p:nvSpPr>
          <p:cNvPr id="7" name="TextBox 6">
            <a:extLst>
              <a:ext uri="{FF2B5EF4-FFF2-40B4-BE49-F238E27FC236}">
                <a16:creationId xmlns:a16="http://schemas.microsoft.com/office/drawing/2014/main" id="{769D857C-CEF6-7B3F-283A-1ED341929A82}"/>
              </a:ext>
            </a:extLst>
          </p:cNvPr>
          <p:cNvSpPr txBox="1"/>
          <p:nvPr/>
        </p:nvSpPr>
        <p:spPr>
          <a:xfrm>
            <a:off x="6864454" y="1972903"/>
            <a:ext cx="3034418" cy="3283848"/>
          </a:xfrm>
          <a:prstGeom prst="rect">
            <a:avLst/>
          </a:prstGeom>
          <a:noFill/>
        </p:spPr>
        <p:txBody>
          <a:bodyPr wrap="square" lIns="121920" tIns="60960" rIns="121920" bIns="60960" rtlCol="0" anchor="t">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228594" indent="-228594">
              <a:buFont typeface="Arial" panose="020B0604020202020204" pitchFamily="34" charset="0"/>
              <a:buChar char="•"/>
            </a:pPr>
            <a:endPar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endParaRPr>
          </a:p>
          <a:p>
            <a:pPr marL="228594" indent="-228594">
              <a:buFont typeface="Arial" panose="020B0604020202020204" pitchFamily="34" charset="0"/>
              <a:buChar char="•"/>
            </a:pPr>
            <a:r>
              <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rPr>
              <a:t>Opportunities to collaborate with Ghanaian colleagues virtually, and in person.</a:t>
            </a:r>
          </a:p>
          <a:p>
            <a:pPr marL="228594" indent="-228594">
              <a:buFont typeface="Arial" panose="020B0604020202020204" pitchFamily="34" charset="0"/>
              <a:buChar char="•"/>
            </a:pPr>
            <a:r>
              <a:rPr lang="en-GB" sz="1467">
                <a:solidFill>
                  <a:srgbClr val="231F20"/>
                </a:solidFill>
                <a:latin typeface="Arial"/>
                <a:ea typeface="Times New Roman" panose="02020603050405020304" pitchFamily="18" charset="0"/>
                <a:cs typeface="Times New Roman"/>
              </a:rPr>
              <a:t>Reflexive practice – improving technical, professional and personal development. </a:t>
            </a:r>
            <a:endParaRPr kumimoji="0" lang="en-GB"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endParaRPr>
          </a:p>
          <a:p>
            <a:pPr marL="228594" marR="0" lvl="0" indent="-22859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67">
                <a:solidFill>
                  <a:srgbClr val="231F20"/>
                </a:solidFill>
                <a:latin typeface="Arial"/>
                <a:ea typeface="Times New Roman" panose="02020603050405020304" pitchFamily="18" charset="0"/>
                <a:cs typeface="Times New Roman"/>
              </a:rPr>
              <a:t>Possible initiatives</a:t>
            </a:r>
          </a:p>
          <a:p>
            <a:pPr marL="685783" lvl="1" indent="-228594">
              <a:buFont typeface="Arial" panose="020B0604020202020204" pitchFamily="34" charset="0"/>
              <a:buChar char="•"/>
            </a:pPr>
            <a:r>
              <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rPr>
              <a:t>Fellowships </a:t>
            </a:r>
          </a:p>
          <a:p>
            <a:pPr marL="685783" lvl="1" indent="-228594">
              <a:buFont typeface="Arial" panose="020B0604020202020204" pitchFamily="34" charset="0"/>
              <a:buChar char="•"/>
            </a:pPr>
            <a:r>
              <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rPr>
              <a:t>Action research or quality improvement projects aligned to </a:t>
            </a:r>
            <a:r>
              <a:rPr kumimoji="0" lang="en-US" sz="1467" b="0" i="0" u="none" strike="noStrike" kern="1200" cap="none" spc="0" normalizeH="0" baseline="0" noProof="0" err="1">
                <a:ln>
                  <a:noFill/>
                </a:ln>
                <a:solidFill>
                  <a:srgbClr val="231F20"/>
                </a:solidFill>
                <a:effectLst/>
                <a:uLnTx/>
                <a:uFillTx/>
                <a:latin typeface="Arial"/>
                <a:ea typeface="Times New Roman" panose="02020603050405020304" pitchFamily="18" charset="0"/>
                <a:cs typeface="Times New Roman"/>
              </a:rPr>
              <a:t>programme</a:t>
            </a:r>
            <a:r>
              <a:rPr kumimoji="0" lang="en-US" sz="1467" b="0" i="0" u="none" strike="noStrike" kern="1200" cap="none" spc="0" normalizeH="0" baseline="0" noProof="0">
                <a:ln>
                  <a:noFill/>
                </a:ln>
                <a:solidFill>
                  <a:srgbClr val="231F20"/>
                </a:solidFill>
                <a:effectLst/>
                <a:uLnTx/>
                <a:uFillTx/>
                <a:latin typeface="Arial"/>
                <a:ea typeface="Times New Roman" panose="02020603050405020304" pitchFamily="18" charset="0"/>
                <a:cs typeface="Times New Roman"/>
              </a:rPr>
              <a:t> priorities</a:t>
            </a:r>
          </a:p>
          <a:p>
            <a:pPr marL="0" marR="0" lvl="0" indent="0" algn="l" defTabSz="914377" rtl="0" eaLnBrk="1" fontAlgn="auto" latinLnBrk="0" hangingPunct="1">
              <a:lnSpc>
                <a:spcPct val="100000"/>
              </a:lnSpc>
              <a:spcBef>
                <a:spcPts val="0"/>
              </a:spcBef>
              <a:spcAft>
                <a:spcPts val="0"/>
              </a:spcAft>
              <a:buClrTx/>
              <a:buSzTx/>
              <a:buFont typeface="Symbol" panose="05050102010706020507" pitchFamily="18" charset="2"/>
              <a:buNone/>
              <a:tabLst/>
              <a:defRPr/>
            </a:pPr>
            <a:endParaRPr kumimoji="0" lang="en-US" sz="1467" b="0" i="0" u="none" strike="noStrike" kern="1200" cap="none" spc="0" normalizeH="0" baseline="0" noProof="0">
              <a:ln>
                <a:noFill/>
              </a:ln>
              <a:solidFill>
                <a:srgbClr val="231F2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BBFFEE7-D0CF-F11F-2429-005185F77907}"/>
              </a:ext>
            </a:extLst>
          </p:cNvPr>
          <p:cNvSpPr txBox="1"/>
          <p:nvPr/>
        </p:nvSpPr>
        <p:spPr>
          <a:xfrm>
            <a:off x="580078" y="3071057"/>
            <a:ext cx="2090964" cy="861774"/>
          </a:xfrm>
          <a:prstGeom prst="rect">
            <a:avLst/>
          </a:prstGeom>
          <a:solidFill>
            <a:schemeClr val="bg1"/>
          </a:solidFill>
          <a:ln w="12700">
            <a:solidFill>
              <a:schemeClr val="tx1"/>
            </a:solidFill>
          </a:ln>
        </p:spPr>
        <p:txBody>
          <a:bodyPr wrap="square" lIns="121920" tIns="60960" rIns="121920" bIns="60960" rtlCol="0" anchor="t">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31F20"/>
                </a:solidFill>
                <a:effectLst/>
                <a:uLnTx/>
                <a:uFillTx/>
                <a:latin typeface="Arial" panose="020B0604020202020204"/>
                <a:ea typeface="+mn-ea"/>
                <a:cs typeface="+mn-cs"/>
              </a:rPr>
              <a:t>Ghanaian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31F20"/>
                </a:solidFill>
                <a:effectLst/>
                <a:uLnTx/>
                <a:uFillTx/>
                <a:latin typeface="Arial" panose="020B0604020202020204"/>
                <a:ea typeface="+mn-ea"/>
                <a:cs typeface="+mn-cs"/>
              </a:rPr>
              <a:t>Institution(s)</a:t>
            </a:r>
            <a:endParaRPr kumimoji="0" lang="en-GB" sz="2400" b="1" i="0" u="none" strike="noStrike" kern="1200" cap="none" spc="0" normalizeH="0" baseline="0" noProof="0">
              <a:ln>
                <a:noFill/>
              </a:ln>
              <a:solidFill>
                <a:srgbClr val="231F20"/>
              </a:solidFill>
              <a:effectLst/>
              <a:uLnTx/>
              <a:uFillTx/>
              <a:latin typeface="Arial" panose="020B0604020202020204"/>
              <a:ea typeface="+mn-ea"/>
              <a:cs typeface="Arial"/>
            </a:endParaRPr>
          </a:p>
        </p:txBody>
      </p:sp>
      <p:sp>
        <p:nvSpPr>
          <p:cNvPr id="9" name="TextBox 8">
            <a:extLst>
              <a:ext uri="{FF2B5EF4-FFF2-40B4-BE49-F238E27FC236}">
                <a16:creationId xmlns:a16="http://schemas.microsoft.com/office/drawing/2014/main" id="{82740FDF-0534-5DEA-110B-6CD6557D0822}"/>
              </a:ext>
            </a:extLst>
          </p:cNvPr>
          <p:cNvSpPr txBox="1"/>
          <p:nvPr/>
        </p:nvSpPr>
        <p:spPr>
          <a:xfrm>
            <a:off x="9746360" y="3071057"/>
            <a:ext cx="1380349" cy="861774"/>
          </a:xfrm>
          <a:prstGeom prst="rect">
            <a:avLst/>
          </a:prstGeom>
          <a:solidFill>
            <a:schemeClr val="bg1"/>
          </a:solidFill>
          <a:ln w="12700">
            <a:solidFill>
              <a:schemeClr val="tx1"/>
            </a:solidFill>
          </a:ln>
        </p:spPr>
        <p:txBody>
          <a:bodyPr wrap="square" lIns="121920" tIns="60960" rIns="121920" bIns="60960" rtlCol="0" anchor="t">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31F20"/>
                </a:solidFill>
                <a:effectLst/>
                <a:uLnTx/>
                <a:uFillTx/>
                <a:latin typeface="Arial" panose="020B0604020202020204"/>
                <a:ea typeface="+mn-ea"/>
                <a:cs typeface="+mn-cs"/>
              </a:rPr>
              <a:t>NHS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231F20"/>
                </a:solidFill>
                <a:effectLst/>
                <a:uLnTx/>
                <a:uFillTx/>
                <a:latin typeface="Arial" panose="020B0604020202020204"/>
                <a:ea typeface="+mn-ea"/>
                <a:cs typeface="+mn-cs"/>
              </a:rPr>
              <a:t>Trust(</a:t>
            </a:r>
            <a:r>
              <a:rPr lang="en-US" sz="2400" b="1">
                <a:solidFill>
                  <a:srgbClr val="231F20"/>
                </a:solidFill>
                <a:latin typeface="Arial" panose="020B0604020202020204"/>
              </a:rPr>
              <a:t>s)</a:t>
            </a:r>
            <a:endParaRPr kumimoji="0" lang="en-GB" sz="2400" b="1" i="0" u="none" strike="noStrike" kern="1200" cap="none" spc="0" normalizeH="0" baseline="0" noProof="0">
              <a:ln>
                <a:noFill/>
              </a:ln>
              <a:solidFill>
                <a:srgbClr val="231F20"/>
              </a:solidFill>
              <a:effectLst/>
              <a:uLnTx/>
              <a:uFillTx/>
              <a:latin typeface="Arial" panose="020B0604020202020204"/>
              <a:ea typeface="+mn-ea"/>
              <a:cs typeface="Arial"/>
            </a:endParaRPr>
          </a:p>
        </p:txBody>
      </p:sp>
      <p:sp>
        <p:nvSpPr>
          <p:cNvPr id="12" name="Arrow: Right 11">
            <a:extLst>
              <a:ext uri="{FF2B5EF4-FFF2-40B4-BE49-F238E27FC236}">
                <a16:creationId xmlns:a16="http://schemas.microsoft.com/office/drawing/2014/main" id="{F2F1977B-A6EB-5CAB-6900-34047F43EE2C}"/>
              </a:ext>
            </a:extLst>
          </p:cNvPr>
          <p:cNvSpPr/>
          <p:nvPr/>
        </p:nvSpPr>
        <p:spPr>
          <a:xfrm>
            <a:off x="5403802" y="2957230"/>
            <a:ext cx="1384396" cy="902287"/>
          </a:xfrm>
          <a:prstGeom prst="rightArrow">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3" name="Arrow: Left 12">
            <a:extLst>
              <a:ext uri="{FF2B5EF4-FFF2-40B4-BE49-F238E27FC236}">
                <a16:creationId xmlns:a16="http://schemas.microsoft.com/office/drawing/2014/main" id="{45FAABFA-0188-1422-DB8E-DD261540014F}"/>
              </a:ext>
            </a:extLst>
          </p:cNvPr>
          <p:cNvSpPr/>
          <p:nvPr/>
        </p:nvSpPr>
        <p:spPr>
          <a:xfrm>
            <a:off x="5327546" y="3789575"/>
            <a:ext cx="1384396" cy="910174"/>
          </a:xfrm>
          <a:prstGeom prst="lef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684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C58EE-D970-2154-7861-E05FD4AE40B5}"/>
              </a:ext>
            </a:extLst>
          </p:cNvPr>
          <p:cNvSpPr>
            <a:spLocks noGrp="1"/>
          </p:cNvSpPr>
          <p:nvPr>
            <p:ph type="title"/>
          </p:nvPr>
        </p:nvSpPr>
        <p:spPr>
          <a:xfrm>
            <a:off x="94949" y="0"/>
            <a:ext cx="11404154" cy="865186"/>
          </a:xfrm>
        </p:spPr>
        <p:txBody>
          <a:bodyPr>
            <a:normAutofit/>
          </a:bodyPr>
          <a:lstStyle/>
          <a:p>
            <a:r>
              <a:rPr lang="en-GB" sz="3200">
                <a:solidFill>
                  <a:schemeClr val="bg2"/>
                </a:solidFill>
                <a:cs typeface="Arial"/>
              </a:rPr>
              <a:t>General Scoping Criteria</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nvGraphicFramePr>
        <p:xfrm>
          <a:off x="312519" y="414208"/>
          <a:ext cx="11524630" cy="1966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a:extLst>
              <a:ext uri="{FF2B5EF4-FFF2-40B4-BE49-F238E27FC236}">
                <a16:creationId xmlns:a16="http://schemas.microsoft.com/office/drawing/2014/main" id="{5582E0BD-55A9-22BC-7E6D-C99359F5418F}"/>
              </a:ext>
            </a:extLst>
          </p:cNvPr>
          <p:cNvGraphicFramePr>
            <a:graphicFrameLocks noGrp="1"/>
          </p:cNvGraphicFramePr>
          <p:nvPr>
            <p:ph idx="1"/>
          </p:nvPr>
        </p:nvGraphicFramePr>
        <p:xfrm>
          <a:off x="312519" y="2217841"/>
          <a:ext cx="11404152" cy="3950848"/>
        </p:xfrm>
        <a:graphic>
          <a:graphicData uri="http://schemas.openxmlformats.org/drawingml/2006/table">
            <a:tbl>
              <a:tblPr firstRow="1" bandRow="1">
                <a:tableStyleId>{5C22544A-7EE6-4342-B048-85BDC9FD1C3A}</a:tableStyleId>
              </a:tblPr>
              <a:tblGrid>
                <a:gridCol w="2851038">
                  <a:extLst>
                    <a:ext uri="{9D8B030D-6E8A-4147-A177-3AD203B41FA5}">
                      <a16:colId xmlns:a16="http://schemas.microsoft.com/office/drawing/2014/main" val="3605829404"/>
                    </a:ext>
                  </a:extLst>
                </a:gridCol>
                <a:gridCol w="2851038">
                  <a:extLst>
                    <a:ext uri="{9D8B030D-6E8A-4147-A177-3AD203B41FA5}">
                      <a16:colId xmlns:a16="http://schemas.microsoft.com/office/drawing/2014/main" val="2633012633"/>
                    </a:ext>
                  </a:extLst>
                </a:gridCol>
                <a:gridCol w="2851038">
                  <a:extLst>
                    <a:ext uri="{9D8B030D-6E8A-4147-A177-3AD203B41FA5}">
                      <a16:colId xmlns:a16="http://schemas.microsoft.com/office/drawing/2014/main" val="3944388086"/>
                    </a:ext>
                  </a:extLst>
                </a:gridCol>
                <a:gridCol w="2851038">
                  <a:extLst>
                    <a:ext uri="{9D8B030D-6E8A-4147-A177-3AD203B41FA5}">
                      <a16:colId xmlns:a16="http://schemas.microsoft.com/office/drawing/2014/main" val="1908638855"/>
                    </a:ext>
                  </a:extLst>
                </a:gridCol>
              </a:tblGrid>
              <a:tr h="2731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t>Patient need and carers/family/wider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t>Opportunity to improve patient centred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t>Civil society project/presence in relevant area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500" b="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5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285750" indent="-285750">
                        <a:buFont typeface="Arial,Sans-Serif"/>
                        <a:buChar char="•"/>
                      </a:pPr>
                      <a:r>
                        <a:rPr lang="en-US" sz="1500" b="0"/>
                        <a:t>Demand from healthcare workers to participate</a:t>
                      </a:r>
                    </a:p>
                    <a:p>
                      <a:pPr marL="285750" indent="-285750">
                        <a:buFont typeface="Arial,Sans-Serif"/>
                        <a:buChar char="•"/>
                      </a:pPr>
                      <a:r>
                        <a:rPr lang="en-US" sz="1500" b="0"/>
                        <a:t>Individual career/professional development and progression</a:t>
                      </a:r>
                    </a:p>
                    <a:p>
                      <a:pPr marL="285750" indent="-285750">
                        <a:buFont typeface="Arial,Sans-Serif"/>
                        <a:buChar char="•"/>
                      </a:pPr>
                      <a:r>
                        <a:rPr lang="en-US" sz="1500" b="0"/>
                        <a:t>Improved retention/commitment to career</a:t>
                      </a:r>
                    </a:p>
                    <a:p>
                      <a:pPr marL="285750" indent="-285750">
                        <a:buFont typeface="Arial,Sans-Serif"/>
                        <a:buChar char="•"/>
                      </a:pPr>
                      <a:r>
                        <a:rPr lang="en-US" sz="1500" b="0"/>
                        <a:t>Improved wellbeing</a:t>
                      </a:r>
                    </a:p>
                    <a:p>
                      <a:pPr marL="285750" indent="-285750">
                        <a:buFont typeface="Arial,Sans-Serif"/>
                        <a:buChar char="•"/>
                      </a:pPr>
                      <a:endParaRPr lang="en-US" sz="1500" b="0"/>
                    </a:p>
                    <a:p>
                      <a:endParaRPr lang="en-GB" sz="15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499"/>
                    </a:solidFill>
                  </a:tcPr>
                </a:tc>
                <a:tc>
                  <a:txBody>
                    <a:bodyPr/>
                    <a:lstStyle/>
                    <a:p>
                      <a:pPr marL="285750" indent="-285750">
                        <a:buFont typeface="Arial" panose="020B0604020202020204" pitchFamily="34" charset="0"/>
                        <a:buChar char="•"/>
                      </a:pPr>
                      <a:r>
                        <a:rPr lang="en-GB" sz="1500" b="0">
                          <a:solidFill>
                            <a:schemeClr val="bg1"/>
                          </a:solidFill>
                        </a:rPr>
                        <a:t>Leadership</a:t>
                      </a:r>
                    </a:p>
                    <a:p>
                      <a:pPr marL="285750" indent="-285750">
                        <a:buFont typeface="Arial" panose="020B0604020202020204" pitchFamily="34" charset="0"/>
                        <a:buChar char="•"/>
                      </a:pPr>
                      <a:r>
                        <a:rPr lang="en-GB" sz="1500" b="0">
                          <a:solidFill>
                            <a:schemeClr val="bg1"/>
                          </a:solidFill>
                        </a:rPr>
                        <a:t>Culture</a:t>
                      </a:r>
                    </a:p>
                    <a:p>
                      <a:pPr marL="285750" indent="-285750">
                        <a:buFont typeface="Arial" panose="020B0604020202020204" pitchFamily="34" charset="0"/>
                        <a:buChar char="•"/>
                      </a:pPr>
                      <a:r>
                        <a:rPr lang="en-GB" sz="1500" b="0">
                          <a:solidFill>
                            <a:schemeClr val="bg1"/>
                          </a:solidFill>
                        </a:rPr>
                        <a:t>Quality</a:t>
                      </a:r>
                    </a:p>
                    <a:p>
                      <a:pPr marL="285750" indent="-285750">
                        <a:buFont typeface="Arial" panose="020B0604020202020204" pitchFamily="34" charset="0"/>
                        <a:buChar char="•"/>
                      </a:pPr>
                      <a:r>
                        <a:rPr lang="en-GB" sz="1500" b="0">
                          <a:solidFill>
                            <a:schemeClr val="bg1"/>
                          </a:solidFill>
                        </a:rPr>
                        <a:t>Improved retention within organisation</a:t>
                      </a:r>
                    </a:p>
                    <a:p>
                      <a:pPr marL="285750" indent="-285750">
                        <a:buFont typeface="Arial" panose="020B0604020202020204" pitchFamily="34" charset="0"/>
                        <a:buChar char="•"/>
                      </a:pPr>
                      <a:r>
                        <a:rPr lang="en-GB" sz="1500" b="0">
                          <a:solidFill>
                            <a:schemeClr val="bg1"/>
                          </a:solidFill>
                        </a:rPr>
                        <a:t>Desire to collaborate</a:t>
                      </a:r>
                    </a:p>
                    <a:p>
                      <a:pPr marL="285750" indent="-285750">
                        <a:buFont typeface="Arial" panose="020B0604020202020204" pitchFamily="34" charset="0"/>
                        <a:buChar char="•"/>
                      </a:pPr>
                      <a:r>
                        <a:rPr lang="en-GB" sz="1500" b="0">
                          <a:solidFill>
                            <a:schemeClr val="bg1"/>
                          </a:solidFill>
                        </a:rPr>
                        <a:t>Capacity to collaborate</a:t>
                      </a:r>
                    </a:p>
                    <a:p>
                      <a:pPr marL="285750" indent="-285750">
                        <a:buFont typeface="Arial" panose="020B0604020202020204" pitchFamily="34" charset="0"/>
                        <a:buChar char="•"/>
                      </a:pPr>
                      <a:r>
                        <a:rPr lang="en-GB" sz="1500" b="0">
                          <a:solidFill>
                            <a:schemeClr val="bg1"/>
                          </a:solidFill>
                        </a:rPr>
                        <a:t>Capacity to support (pastoral aspects, supervision etc)</a:t>
                      </a:r>
                    </a:p>
                    <a:p>
                      <a:pPr marL="285750" indent="-285750">
                        <a:buFont typeface="Arial" panose="020B0604020202020204" pitchFamily="34" charset="0"/>
                        <a:buChar char="•"/>
                      </a:pPr>
                      <a:r>
                        <a:rPr lang="en-GB" sz="1500" b="0">
                          <a:solidFill>
                            <a:schemeClr val="bg1"/>
                          </a:solidFill>
                        </a:rPr>
                        <a:t>Infrastructure to support (digital, facilities, amenities)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fontAlgn="base">
                        <a:buFont typeface="Arial" panose="020B0604020202020204" pitchFamily="34" charset="0"/>
                        <a:buChar char="•"/>
                      </a:pPr>
                      <a:r>
                        <a:rPr lang="en-GB" sz="1500" b="0">
                          <a:solidFill>
                            <a:schemeClr val="bg1"/>
                          </a:solidFill>
                        </a:rPr>
                        <a:t> Alignment with wider Ghana health and educational priorities</a:t>
                      </a:r>
                    </a:p>
                    <a:p>
                      <a:pPr fontAlgn="base">
                        <a:buFont typeface="Arial" panose="020B0604020202020204" pitchFamily="34" charset="0"/>
                        <a:buChar char="•"/>
                      </a:pPr>
                      <a:r>
                        <a:rPr lang="en-GB" sz="1500" b="0">
                          <a:solidFill>
                            <a:schemeClr val="bg1"/>
                          </a:solidFill>
                        </a:rPr>
                        <a:t> Complementary projects/programmes in area</a:t>
                      </a:r>
                    </a:p>
                    <a:p>
                      <a:pPr fontAlgn="base">
                        <a:buFont typeface="Arial" panose="020B0604020202020204" pitchFamily="34" charset="0"/>
                        <a:buChar char="•"/>
                      </a:pPr>
                      <a:r>
                        <a:rPr lang="en-GB" sz="1500" b="0">
                          <a:solidFill>
                            <a:schemeClr val="bg1"/>
                          </a:solidFill>
                        </a:rPr>
                        <a:t> Evidence base?</a:t>
                      </a:r>
                    </a:p>
                    <a:p>
                      <a:pPr fontAlgn="base">
                        <a:buFont typeface="Arial" panose="020B0604020202020204" pitchFamily="34" charset="0"/>
                        <a:buChar char="•"/>
                      </a:pPr>
                      <a:r>
                        <a:rPr lang="en-GB" sz="1500" b="0">
                          <a:solidFill>
                            <a:schemeClr val="bg1"/>
                          </a:solidFill>
                        </a:rPr>
                        <a:t> Consideration of:</a:t>
                      </a:r>
                    </a:p>
                    <a:p>
                      <a:pPr lvl="1" fontAlgn="base">
                        <a:buFont typeface="Arial" panose="020B0604020202020204" pitchFamily="34" charset="0"/>
                        <a:buChar char="•"/>
                      </a:pPr>
                      <a:r>
                        <a:rPr lang="en-GB" sz="1500" b="0">
                          <a:solidFill>
                            <a:schemeClr val="bg1"/>
                          </a:solidFill>
                        </a:rPr>
                        <a:t> People</a:t>
                      </a:r>
                    </a:p>
                    <a:p>
                      <a:pPr lvl="1" fontAlgn="base">
                        <a:buFont typeface="Arial" panose="020B0604020202020204" pitchFamily="34" charset="0"/>
                        <a:buChar char="•"/>
                      </a:pPr>
                      <a:r>
                        <a:rPr lang="en-GB" sz="1500" b="0">
                          <a:solidFill>
                            <a:schemeClr val="bg1"/>
                          </a:solidFill>
                        </a:rPr>
                        <a:t> Place</a:t>
                      </a:r>
                    </a:p>
                    <a:p>
                      <a:pPr lvl="1" fontAlgn="base">
                        <a:buFont typeface="Arial" panose="020B0604020202020204" pitchFamily="34" charset="0"/>
                        <a:buChar char="•"/>
                      </a:pPr>
                      <a:r>
                        <a:rPr lang="en-GB" sz="1500" b="0">
                          <a:solidFill>
                            <a:schemeClr val="bg1"/>
                          </a:solidFill>
                        </a:rPr>
                        <a:t> Pathway</a:t>
                      </a:r>
                    </a:p>
                    <a:p>
                      <a:pPr lvl="0" fontAlgn="base">
                        <a:buFont typeface="Arial" panose="020B0604020202020204" pitchFamily="34" charset="0"/>
                        <a:buChar char="•"/>
                      </a:pPr>
                      <a:r>
                        <a:rPr lang="en-GB" sz="1500" b="0">
                          <a:solidFill>
                            <a:schemeClr val="bg1"/>
                          </a:solidFill>
                        </a:rPr>
                        <a:t> English context to be able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2890852"/>
                  </a:ext>
                </a:extLst>
              </a:tr>
              <a:tr h="1116208">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4000" b="0"/>
                        <a:t>Potential for</a:t>
                      </a:r>
                      <a:endParaRPr lang="en-GB" sz="1500" b="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5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sz="1500" b="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499"/>
                    </a:solidFill>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t>Sustainability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t>Scalability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a:t>Flexibility</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500" b="0">
                          <a:solidFill>
                            <a:schemeClr val="bg1"/>
                          </a:solidFill>
                        </a:rPr>
                        <a:t>Generalisability - not too niche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fontAlgn="base">
                        <a:buFont typeface="Arial" panose="020B0604020202020204" pitchFamily="34" charset="0"/>
                        <a:buChar char="•"/>
                      </a:pPr>
                      <a:endParaRPr lang="en-GB" sz="1500" b="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2799322"/>
                  </a:ext>
                </a:extLst>
              </a:tr>
            </a:tbl>
          </a:graphicData>
        </a:graphic>
      </p:graphicFrame>
      <p:sp>
        <p:nvSpPr>
          <p:cNvPr id="11" name="Content Placeholder 1">
            <a:extLst>
              <a:ext uri="{FF2B5EF4-FFF2-40B4-BE49-F238E27FC236}">
                <a16:creationId xmlns:a16="http://schemas.microsoft.com/office/drawing/2014/main" id="{7787FA7C-37A4-F094-90B9-683EAAEEA2EC}"/>
              </a:ext>
            </a:extLst>
          </p:cNvPr>
          <p:cNvSpPr txBox="1">
            <a:spLocks/>
          </p:cNvSpPr>
          <p:nvPr/>
        </p:nvSpPr>
        <p:spPr>
          <a:xfrm>
            <a:off x="749149" y="4323043"/>
            <a:ext cx="11088000" cy="345600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endParaRPr lang="en-US" sz="1700">
              <a:solidFill>
                <a:srgbClr val="000000"/>
              </a:solidFill>
              <a:cs typeface="Arial"/>
            </a:endParaRPr>
          </a:p>
        </p:txBody>
      </p:sp>
    </p:spTree>
    <p:extLst>
      <p:ext uri="{BB962C8B-B14F-4D97-AF65-F5344CB8AC3E}">
        <p14:creationId xmlns:p14="http://schemas.microsoft.com/office/powerpoint/2010/main" val="186752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DBD6653-0AB4-26F7-290B-5269314FBF02}"/>
              </a:ext>
            </a:extLst>
          </p:cNvPr>
          <p:cNvGraphicFramePr/>
          <p:nvPr>
            <p:extLst>
              <p:ext uri="{D42A27DB-BD31-4B8C-83A1-F6EECF244321}">
                <p14:modId xmlns:p14="http://schemas.microsoft.com/office/powerpoint/2010/main" val="2407485631"/>
              </p:ext>
            </p:extLst>
          </p:nvPr>
        </p:nvGraphicFramePr>
        <p:xfrm>
          <a:off x="456230" y="244082"/>
          <a:ext cx="11524630" cy="697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a:extLst>
              <a:ext uri="{FF2B5EF4-FFF2-40B4-BE49-F238E27FC236}">
                <a16:creationId xmlns:a16="http://schemas.microsoft.com/office/drawing/2014/main" id="{5582E0BD-55A9-22BC-7E6D-C99359F5418F}"/>
              </a:ext>
            </a:extLst>
          </p:cNvPr>
          <p:cNvGraphicFramePr>
            <a:graphicFrameLocks noGrp="1"/>
          </p:cNvGraphicFramePr>
          <p:nvPr>
            <p:ph idx="1"/>
            <p:extLst>
              <p:ext uri="{D42A27DB-BD31-4B8C-83A1-F6EECF244321}">
                <p14:modId xmlns:p14="http://schemas.microsoft.com/office/powerpoint/2010/main" val="1822352529"/>
              </p:ext>
            </p:extLst>
          </p:nvPr>
        </p:nvGraphicFramePr>
        <p:xfrm>
          <a:off x="605438" y="941783"/>
          <a:ext cx="11088000" cy="5849542"/>
        </p:xfrm>
        <a:graphic>
          <a:graphicData uri="http://schemas.openxmlformats.org/drawingml/2006/table">
            <a:tbl>
              <a:tblPr firstRow="1" bandRow="1">
                <a:tableStyleId>{5C22544A-7EE6-4342-B048-85BDC9FD1C3A}</a:tableStyleId>
              </a:tblPr>
              <a:tblGrid>
                <a:gridCol w="5030666">
                  <a:extLst>
                    <a:ext uri="{9D8B030D-6E8A-4147-A177-3AD203B41FA5}">
                      <a16:colId xmlns:a16="http://schemas.microsoft.com/office/drawing/2014/main" val="2633012633"/>
                    </a:ext>
                  </a:extLst>
                </a:gridCol>
                <a:gridCol w="6057334">
                  <a:extLst>
                    <a:ext uri="{9D8B030D-6E8A-4147-A177-3AD203B41FA5}">
                      <a16:colId xmlns:a16="http://schemas.microsoft.com/office/drawing/2014/main" val="3944388086"/>
                    </a:ext>
                  </a:extLst>
                </a:gridCol>
              </a:tblGrid>
              <a:tr h="2167854">
                <a:tc>
                  <a:txBody>
                    <a:bodyPr/>
                    <a:lstStyle/>
                    <a:p>
                      <a:pPr marL="0" indent="0">
                        <a:buFont typeface="Arial" panose="020B0604020202020204" pitchFamily="34" charset="0"/>
                        <a:buNone/>
                      </a:pPr>
                      <a:r>
                        <a:rPr lang="en-GB" sz="1500" b="1" dirty="0"/>
                        <a:t>Facilities</a:t>
                      </a:r>
                    </a:p>
                    <a:p>
                      <a:pPr marL="285750" indent="-285750">
                        <a:buFont typeface="Arial" panose="020B0604020202020204" pitchFamily="34" charset="0"/>
                        <a:buChar char="•"/>
                      </a:pPr>
                      <a:r>
                        <a:rPr lang="en-GB" sz="1500" b="0" dirty="0"/>
                        <a:t>10 in-patient beds (5 men, 5 women, 3 occupied at time of visit)</a:t>
                      </a:r>
                    </a:p>
                    <a:p>
                      <a:pPr marL="285750" indent="-285750">
                        <a:buFont typeface="Arial" panose="020B0604020202020204" pitchFamily="34" charset="0"/>
                        <a:buChar char="•"/>
                      </a:pPr>
                      <a:r>
                        <a:rPr lang="en-GB" sz="1500" b="0" dirty="0"/>
                        <a:t>Outpatient – 2 days a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t>Community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t>Community outreach – Twice a month for a couple of days, last time saw 300 pts. Multi-professional team.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DBD6"/>
                    </a:solidFill>
                  </a:tcPr>
                </a:tc>
                <a:tc>
                  <a:txBody>
                    <a:bodyPr/>
                    <a:lstStyle/>
                    <a:p>
                      <a:pPr marL="0" indent="0">
                        <a:buFont typeface="Arial" panose="020B0604020202020204" pitchFamily="34" charset="0"/>
                        <a:buNone/>
                      </a:pPr>
                      <a:r>
                        <a:rPr lang="en-GB" sz="1500" b="1" dirty="0">
                          <a:solidFill>
                            <a:schemeClr val="bg1"/>
                          </a:solidFill>
                        </a:rPr>
                        <a:t>Facilities</a:t>
                      </a:r>
                    </a:p>
                    <a:p>
                      <a:pPr marL="285750" indent="-285750">
                        <a:buFont typeface="Arial" panose="020B0604020202020204" pitchFamily="34" charset="0"/>
                        <a:buChar char="•"/>
                      </a:pPr>
                      <a:r>
                        <a:rPr lang="en-GB" sz="1500" b="1" dirty="0">
                          <a:solidFill>
                            <a:schemeClr val="bg1"/>
                          </a:solidFill>
                        </a:rPr>
                        <a:t>Potential for</a:t>
                      </a:r>
                      <a:r>
                        <a:rPr lang="en-GB" sz="1500" b="0" dirty="0">
                          <a:solidFill>
                            <a:schemeClr val="bg1"/>
                          </a:solidFill>
                        </a:rPr>
                        <a:t> 10 in-patient bed, but presently reliant on A&amp;E admission or internal medicine</a:t>
                      </a:r>
                    </a:p>
                    <a:p>
                      <a:pPr marL="285750" indent="-285750">
                        <a:buFont typeface="Arial" panose="020B0604020202020204" pitchFamily="34" charset="0"/>
                        <a:buChar char="•"/>
                      </a:pPr>
                      <a:r>
                        <a:rPr lang="en-GB" sz="1500" b="0" dirty="0">
                          <a:solidFill>
                            <a:schemeClr val="bg1"/>
                          </a:solidFill>
                        </a:rPr>
                        <a:t>Outpatient – 5 days a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Community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499"/>
                    </a:solidFill>
                  </a:tcPr>
                </a:tc>
                <a:extLst>
                  <a:ext uri="{0D108BD9-81ED-4DB2-BD59-A6C34878D82A}">
                    <a16:rowId xmlns:a16="http://schemas.microsoft.com/office/drawing/2014/main" val="2080821363"/>
                  </a:ext>
                </a:extLst>
              </a:tr>
              <a:tr h="1937231">
                <a:tc>
                  <a:txBody>
                    <a:bodyPr/>
                    <a:lstStyle/>
                    <a:p>
                      <a:r>
                        <a:rPr lang="en-GB" sz="1500" b="1" dirty="0">
                          <a:solidFill>
                            <a:schemeClr val="tx1"/>
                          </a:solidFill>
                        </a:rPr>
                        <a:t>Mental health staffing</a:t>
                      </a:r>
                    </a:p>
                    <a:p>
                      <a:pPr marL="285750" indent="-285750">
                        <a:buFont typeface="Arial" panose="020B0604020202020204" pitchFamily="34" charset="0"/>
                        <a:buChar char="•"/>
                      </a:pPr>
                      <a:r>
                        <a:rPr lang="en-GB" sz="1500" b="0" dirty="0">
                          <a:solidFill>
                            <a:schemeClr val="tx1"/>
                          </a:solidFill>
                        </a:rPr>
                        <a:t>1 consultant psychiatrist</a:t>
                      </a:r>
                    </a:p>
                    <a:p>
                      <a:pPr marL="285750" indent="-285750">
                        <a:buFont typeface="Arial" panose="020B0604020202020204" pitchFamily="34" charset="0"/>
                        <a:buChar char="•"/>
                      </a:pPr>
                      <a:r>
                        <a:rPr lang="en-GB" sz="1500" b="0" dirty="0">
                          <a:solidFill>
                            <a:schemeClr val="tx1"/>
                          </a:solidFill>
                        </a:rPr>
                        <a:t>2 psychiatrists in training (fellows in community and rehabilitation and addiction)</a:t>
                      </a:r>
                    </a:p>
                    <a:p>
                      <a:pPr marL="285750" indent="-285750">
                        <a:buFont typeface="Arial" panose="020B0604020202020204" pitchFamily="34" charset="0"/>
                        <a:buChar char="•"/>
                      </a:pPr>
                      <a:r>
                        <a:rPr lang="en-GB" sz="1500" b="0" dirty="0">
                          <a:solidFill>
                            <a:schemeClr val="tx1"/>
                          </a:solidFill>
                        </a:rPr>
                        <a:t>2 medical officers</a:t>
                      </a:r>
                    </a:p>
                    <a:p>
                      <a:pPr marL="285750" indent="-285750">
                        <a:buFont typeface="Arial" panose="020B0604020202020204" pitchFamily="34" charset="0"/>
                        <a:buChar char="•"/>
                      </a:pPr>
                      <a:r>
                        <a:rPr lang="en-GB" sz="1500" b="0" dirty="0">
                          <a:solidFill>
                            <a:schemeClr val="tx1"/>
                          </a:solidFill>
                        </a:rPr>
                        <a:t>36 nurses (7 in community)</a:t>
                      </a:r>
                    </a:p>
                    <a:p>
                      <a:pPr marL="285750" indent="-285750">
                        <a:buFont typeface="Arial" panose="020B0604020202020204" pitchFamily="34" charset="0"/>
                        <a:buChar char="•"/>
                      </a:pPr>
                      <a:r>
                        <a:rPr lang="en-GB" sz="1500" b="0" dirty="0">
                          <a:solidFill>
                            <a:schemeClr val="tx1"/>
                          </a:solidFill>
                        </a:rPr>
                        <a:t>1 psychologist about to start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DBD6"/>
                    </a:solidFill>
                  </a:tcPr>
                </a:tc>
                <a:tc>
                  <a:txBody>
                    <a:bodyPr/>
                    <a:lstStyle/>
                    <a:p>
                      <a:pPr marL="0" indent="0">
                        <a:buFont typeface="Arial" panose="020B0604020202020204" pitchFamily="34" charset="0"/>
                        <a:buNone/>
                      </a:pPr>
                      <a:r>
                        <a:rPr lang="en-GB" sz="1500" b="1" dirty="0">
                          <a:solidFill>
                            <a:schemeClr val="bg1"/>
                          </a:solidFill>
                        </a:rPr>
                        <a:t>Mental health staffing</a:t>
                      </a:r>
                    </a:p>
                    <a:p>
                      <a:pPr marL="285750" indent="-285750">
                        <a:buFont typeface="Arial" panose="020B0604020202020204" pitchFamily="34" charset="0"/>
                        <a:buChar char="•"/>
                      </a:pPr>
                      <a:r>
                        <a:rPr lang="en-GB" sz="1500" b="0" dirty="0">
                          <a:solidFill>
                            <a:schemeClr val="bg1"/>
                          </a:solidFill>
                        </a:rPr>
                        <a:t>2 psychiatrists (1 completed fellow, 1 fellow). 3</a:t>
                      </a:r>
                      <a:r>
                        <a:rPr lang="en-GB" sz="1500" b="0" baseline="30000" dirty="0">
                          <a:solidFill>
                            <a:schemeClr val="bg1"/>
                          </a:solidFill>
                        </a:rPr>
                        <a:t>rd</a:t>
                      </a:r>
                      <a:r>
                        <a:rPr lang="en-GB" sz="1500" b="0" dirty="0">
                          <a:solidFill>
                            <a:schemeClr val="bg1"/>
                          </a:solidFill>
                        </a:rPr>
                        <a:t> psychiatrist (in C&amp;A) recruited.</a:t>
                      </a:r>
                    </a:p>
                    <a:p>
                      <a:pPr marL="285750" indent="-285750">
                        <a:buFont typeface="Arial" panose="020B0604020202020204" pitchFamily="34" charset="0"/>
                        <a:buChar char="•"/>
                      </a:pPr>
                      <a:r>
                        <a:rPr lang="en-GB" sz="1500" b="0" dirty="0">
                          <a:solidFill>
                            <a:schemeClr val="bg1"/>
                          </a:solidFill>
                        </a:rPr>
                        <a:t>2 medical officers</a:t>
                      </a:r>
                    </a:p>
                    <a:p>
                      <a:pPr marL="285750" indent="-285750">
                        <a:buFont typeface="Arial" panose="020B0604020202020204" pitchFamily="34" charset="0"/>
                        <a:buChar char="•"/>
                      </a:pPr>
                      <a:r>
                        <a:rPr lang="en-GB" sz="1500" b="0" dirty="0">
                          <a:solidFill>
                            <a:schemeClr val="bg1"/>
                          </a:solidFill>
                        </a:rPr>
                        <a:t>12 nurses (1 community)</a:t>
                      </a:r>
                    </a:p>
                    <a:p>
                      <a:pPr marL="285750" indent="-285750">
                        <a:buFont typeface="Arial" panose="020B0604020202020204" pitchFamily="34" charset="0"/>
                        <a:buChar char="•"/>
                      </a:pPr>
                      <a:r>
                        <a:rPr lang="en-GB" sz="1500" b="0" dirty="0">
                          <a:solidFill>
                            <a:schemeClr val="bg1"/>
                          </a:solidFill>
                        </a:rPr>
                        <a:t>2 psychologists</a:t>
                      </a:r>
                    </a:p>
                    <a:p>
                      <a:pPr marL="285750" indent="-285750">
                        <a:buFont typeface="Arial" panose="020B0604020202020204" pitchFamily="34" charset="0"/>
                        <a:buChar char="•"/>
                      </a:pPr>
                      <a:r>
                        <a:rPr lang="en-GB" sz="1500" b="0" dirty="0">
                          <a:solidFill>
                            <a:schemeClr val="bg1"/>
                          </a:solidFill>
                        </a:rPr>
                        <a:t>1 mental health workers with BSc in community mental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499"/>
                    </a:solidFill>
                  </a:tcPr>
                </a:tc>
                <a:extLst>
                  <a:ext uri="{0D108BD9-81ED-4DB2-BD59-A6C34878D82A}">
                    <a16:rowId xmlns:a16="http://schemas.microsoft.com/office/drawing/2014/main" val="622890852"/>
                  </a:ext>
                </a:extLst>
              </a:tr>
              <a:tr h="1744457">
                <a:tc>
                  <a:txBody>
                    <a:bodyPr/>
                    <a:lstStyle/>
                    <a:p>
                      <a:pPr marL="0" indent="0">
                        <a:buFont typeface="Arial" panose="020B0604020202020204" pitchFamily="34" charset="0"/>
                        <a:buNone/>
                      </a:pPr>
                      <a:r>
                        <a:rPr lang="en-GB" sz="1500" b="1" dirty="0">
                          <a:solidFill>
                            <a:schemeClr val="tx1"/>
                          </a:solidFill>
                        </a:rPr>
                        <a:t>Other considerations:</a:t>
                      </a:r>
                    </a:p>
                    <a:p>
                      <a:pPr marL="285750" indent="-285750">
                        <a:buFont typeface="Arial" panose="020B0604020202020204" pitchFamily="34" charset="0"/>
                        <a:buChar char="•"/>
                      </a:pPr>
                      <a:r>
                        <a:rPr lang="en-GB" sz="1500" b="0" dirty="0">
                          <a:solidFill>
                            <a:schemeClr val="tx1"/>
                          </a:solidFill>
                        </a:rPr>
                        <a:t>Psychological Medicine as name</a:t>
                      </a:r>
                    </a:p>
                    <a:p>
                      <a:pPr marL="285750" indent="-285750">
                        <a:buFont typeface="Arial" panose="020B0604020202020204" pitchFamily="34" charset="0"/>
                        <a:buChar char="•"/>
                      </a:pPr>
                      <a:r>
                        <a:rPr lang="en-GB" sz="1500" b="0" dirty="0">
                          <a:solidFill>
                            <a:schemeClr val="tx1"/>
                          </a:solidFill>
                        </a:rPr>
                        <a:t>Early intervention, health promotion and prevention</a:t>
                      </a:r>
                    </a:p>
                    <a:p>
                      <a:pPr marL="285750" indent="-285750">
                        <a:buFont typeface="Arial" panose="020B0604020202020204" pitchFamily="34" charset="0"/>
                        <a:buChar char="•"/>
                      </a:pPr>
                      <a:r>
                        <a:rPr lang="en-GB" sz="1500" b="0" dirty="0">
                          <a:solidFill>
                            <a:schemeClr val="tx1"/>
                          </a:solidFill>
                        </a:rPr>
                        <a:t>Court reports (no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DBD6"/>
                    </a:solidFill>
                  </a:tcPr>
                </a:tc>
                <a:tc>
                  <a:txBody>
                    <a:bodyPr/>
                    <a:lstStyle/>
                    <a:p>
                      <a:pPr marL="0" indent="0">
                        <a:buFont typeface="Arial" panose="020B0604020202020204" pitchFamily="34" charset="0"/>
                        <a:buNone/>
                      </a:pPr>
                      <a:r>
                        <a:rPr lang="en-GB" sz="1500" b="1" dirty="0">
                          <a:solidFill>
                            <a:schemeClr val="bg1"/>
                          </a:solidFill>
                        </a:rPr>
                        <a:t>Other considerations:</a:t>
                      </a:r>
                    </a:p>
                    <a:p>
                      <a:pPr marL="285750" indent="-285750">
                        <a:buFont typeface="Arial" panose="020B0604020202020204" pitchFamily="34" charset="0"/>
                        <a:buChar char="•"/>
                      </a:pPr>
                      <a:r>
                        <a:rPr lang="en-GB" sz="1500" b="0" dirty="0">
                          <a:solidFill>
                            <a:schemeClr val="bg1"/>
                          </a:solidFill>
                        </a:rPr>
                        <a:t>Infrastructure</a:t>
                      </a:r>
                    </a:p>
                    <a:p>
                      <a:pPr marL="285750" indent="-285750">
                        <a:buFont typeface="Arial" panose="020B0604020202020204" pitchFamily="34" charset="0"/>
                        <a:buChar char="•"/>
                      </a:pPr>
                      <a:r>
                        <a:rPr lang="en-GB" sz="1500" b="0" dirty="0">
                          <a:solidFill>
                            <a:schemeClr val="bg1"/>
                          </a:solidFill>
                        </a:rPr>
                        <a:t>Wellbeing of staff considered</a:t>
                      </a:r>
                    </a:p>
                    <a:p>
                      <a:pPr marL="285750" indent="-285750">
                        <a:buFont typeface="Arial" panose="020B0604020202020204" pitchFamily="34" charset="0"/>
                        <a:buChar char="•"/>
                      </a:pPr>
                      <a:r>
                        <a:rPr lang="en-GB" sz="1500" b="0" dirty="0" err="1">
                          <a:solidFill>
                            <a:schemeClr val="bg1"/>
                          </a:solidFill>
                        </a:rPr>
                        <a:t>MhGap</a:t>
                      </a:r>
                      <a:r>
                        <a:rPr lang="en-GB" sz="1500" b="0" dirty="0">
                          <a:solidFill>
                            <a:schemeClr val="bg1"/>
                          </a:solidFill>
                        </a:rPr>
                        <a:t> training</a:t>
                      </a:r>
                    </a:p>
                    <a:p>
                      <a:pPr marL="285750" indent="-285750">
                        <a:buFont typeface="Arial" panose="020B0604020202020204" pitchFamily="34" charset="0"/>
                        <a:buChar char="•"/>
                      </a:pPr>
                      <a:r>
                        <a:rPr lang="en-GB" sz="1500" b="0" dirty="0">
                          <a:solidFill>
                            <a:schemeClr val="bg1"/>
                          </a:solidFill>
                        </a:rPr>
                        <a:t>Civil society link – Mental Health Advocacy Foundation</a:t>
                      </a:r>
                    </a:p>
                    <a:p>
                      <a:pPr marL="285750" indent="-285750">
                        <a:buFont typeface="Arial" panose="020B0604020202020204" pitchFamily="34" charset="0"/>
                        <a:buChar char="•"/>
                      </a:pPr>
                      <a:r>
                        <a:rPr lang="en-GB" sz="1500" b="0" dirty="0">
                          <a:solidFill>
                            <a:schemeClr val="bg1"/>
                          </a:solidFill>
                        </a:rPr>
                        <a:t>Court reports (no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A499"/>
                    </a:solidFill>
                  </a:tcPr>
                </a:tc>
                <a:extLst>
                  <a:ext uri="{0D108BD9-81ED-4DB2-BD59-A6C34878D82A}">
                    <a16:rowId xmlns:a16="http://schemas.microsoft.com/office/drawing/2014/main" val="1231519424"/>
                  </a:ext>
                </a:extLst>
              </a:tr>
            </a:tbl>
          </a:graphicData>
        </a:graphic>
      </p:graphicFrame>
      <p:sp>
        <p:nvSpPr>
          <p:cNvPr id="11" name="Content Placeholder 1">
            <a:extLst>
              <a:ext uri="{FF2B5EF4-FFF2-40B4-BE49-F238E27FC236}">
                <a16:creationId xmlns:a16="http://schemas.microsoft.com/office/drawing/2014/main" id="{7787FA7C-37A4-F094-90B9-683EAAEEA2EC}"/>
              </a:ext>
            </a:extLst>
          </p:cNvPr>
          <p:cNvSpPr txBox="1">
            <a:spLocks/>
          </p:cNvSpPr>
          <p:nvPr/>
        </p:nvSpPr>
        <p:spPr>
          <a:xfrm>
            <a:off x="749149" y="4323043"/>
            <a:ext cx="11088000" cy="345600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endParaRPr lang="en-US" sz="1700">
              <a:solidFill>
                <a:srgbClr val="000000"/>
              </a:solidFill>
              <a:cs typeface="Arial"/>
            </a:endParaRPr>
          </a:p>
        </p:txBody>
      </p:sp>
    </p:spTree>
    <p:extLst>
      <p:ext uri="{BB962C8B-B14F-4D97-AF65-F5344CB8AC3E}">
        <p14:creationId xmlns:p14="http://schemas.microsoft.com/office/powerpoint/2010/main" val="1873818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Diagram 18">
            <a:extLst>
              <a:ext uri="{FF2B5EF4-FFF2-40B4-BE49-F238E27FC236}">
                <a16:creationId xmlns:a16="http://schemas.microsoft.com/office/drawing/2014/main" id="{33AD8462-5570-F866-2935-A2D65E8B17EB}"/>
              </a:ext>
            </a:extLst>
          </p:cNvPr>
          <p:cNvGraphicFramePr/>
          <p:nvPr>
            <p:extLst>
              <p:ext uri="{D42A27DB-BD31-4B8C-83A1-F6EECF244321}">
                <p14:modId xmlns:p14="http://schemas.microsoft.com/office/powerpoint/2010/main" val="3473861554"/>
              </p:ext>
            </p:extLst>
          </p:nvPr>
        </p:nvGraphicFramePr>
        <p:xfrm>
          <a:off x="456230" y="244082"/>
          <a:ext cx="11524630" cy="697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Content Placeholder 8">
            <a:extLst>
              <a:ext uri="{FF2B5EF4-FFF2-40B4-BE49-F238E27FC236}">
                <a16:creationId xmlns:a16="http://schemas.microsoft.com/office/drawing/2014/main" id="{4EDF3AA5-D164-B46A-1DE2-DC5407324003}"/>
              </a:ext>
            </a:extLst>
          </p:cNvPr>
          <p:cNvGraphicFramePr>
            <a:graphicFrameLocks noGrp="1"/>
          </p:cNvGraphicFramePr>
          <p:nvPr>
            <p:ph idx="1"/>
            <p:extLst>
              <p:ext uri="{D42A27DB-BD31-4B8C-83A1-F6EECF244321}">
                <p14:modId xmlns:p14="http://schemas.microsoft.com/office/powerpoint/2010/main" val="3350042993"/>
              </p:ext>
            </p:extLst>
          </p:nvPr>
        </p:nvGraphicFramePr>
        <p:xfrm>
          <a:off x="456230" y="941784"/>
          <a:ext cx="11237208" cy="5825166"/>
        </p:xfrm>
        <a:graphic>
          <a:graphicData uri="http://schemas.openxmlformats.org/drawingml/2006/table">
            <a:tbl>
              <a:tblPr firstRow="1" bandRow="1">
                <a:tableStyleId>{5C22544A-7EE6-4342-B048-85BDC9FD1C3A}</a:tableStyleId>
              </a:tblPr>
              <a:tblGrid>
                <a:gridCol w="5098362">
                  <a:extLst>
                    <a:ext uri="{9D8B030D-6E8A-4147-A177-3AD203B41FA5}">
                      <a16:colId xmlns:a16="http://schemas.microsoft.com/office/drawing/2014/main" val="2633012633"/>
                    </a:ext>
                  </a:extLst>
                </a:gridCol>
                <a:gridCol w="6138846">
                  <a:extLst>
                    <a:ext uri="{9D8B030D-6E8A-4147-A177-3AD203B41FA5}">
                      <a16:colId xmlns:a16="http://schemas.microsoft.com/office/drawing/2014/main" val="3944388086"/>
                    </a:ext>
                  </a:extLst>
                </a:gridCol>
              </a:tblGrid>
              <a:tr h="138341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b="1" baseline="0" dirty="0">
                          <a:solidFill>
                            <a:schemeClr val="bg1"/>
                          </a:solidFill>
                        </a:rPr>
                        <a:t>Facilities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baseline="0" dirty="0">
                          <a:solidFill>
                            <a:schemeClr val="bg1"/>
                          </a:solidFill>
                        </a:rPr>
                        <a:t>In patient - None currently, potential for in-patient space dependent on funding, admit to internal medicine ward if required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Outpatient – 2 days a week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Community work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marL="0" indent="0">
                        <a:buFont typeface="Arial" panose="020B0604020202020204" pitchFamily="34" charset="0"/>
                        <a:buNone/>
                      </a:pPr>
                      <a:r>
                        <a:rPr lang="en-GB" sz="1500" b="1" dirty="0">
                          <a:solidFill>
                            <a:schemeClr val="bg1"/>
                          </a:solidFill>
                        </a:rPr>
                        <a:t>Facilities</a:t>
                      </a:r>
                    </a:p>
                    <a:p>
                      <a:pPr marL="285750" indent="-285750">
                        <a:buFont typeface="Arial" panose="020B0604020202020204" pitchFamily="34" charset="0"/>
                        <a:buChar char="•"/>
                      </a:pPr>
                      <a:r>
                        <a:rPr lang="en-GB" sz="1500" b="0" dirty="0">
                          <a:solidFill>
                            <a:schemeClr val="bg1"/>
                          </a:solidFill>
                        </a:rPr>
                        <a:t>254 beds </a:t>
                      </a:r>
                    </a:p>
                    <a:p>
                      <a:pPr marL="285750" indent="-285750">
                        <a:buFont typeface="Arial" panose="020B0604020202020204" pitchFamily="34" charset="0"/>
                        <a:buChar char="•"/>
                      </a:pPr>
                      <a:r>
                        <a:rPr lang="en-GB" sz="1500" b="0" dirty="0">
                          <a:solidFill>
                            <a:schemeClr val="bg1"/>
                          </a:solidFill>
                        </a:rPr>
                        <a:t>Out and Inpatient psychiatric care 24/7</a:t>
                      </a:r>
                    </a:p>
                    <a:p>
                      <a:pPr marL="285750" indent="-285750">
                        <a:buFont typeface="Arial" panose="020B0604020202020204" pitchFamily="34" charset="0"/>
                        <a:buChar char="•"/>
                      </a:pPr>
                      <a:r>
                        <a:rPr lang="en-GB" sz="1500" b="0" dirty="0">
                          <a:solidFill>
                            <a:schemeClr val="bg1"/>
                          </a:solidFill>
                        </a:rPr>
                        <a:t>Community psychiatry – 5 days a week</a:t>
                      </a:r>
                    </a:p>
                    <a:p>
                      <a:pPr marL="285750" indent="-285750">
                        <a:buFont typeface="Arial" panose="020B0604020202020204" pitchFamily="34" charset="0"/>
                        <a:buChar char="•"/>
                      </a:pPr>
                      <a:r>
                        <a:rPr lang="en-GB" sz="1500" b="0" dirty="0">
                          <a:solidFill>
                            <a:schemeClr val="bg1"/>
                          </a:solidFill>
                        </a:rPr>
                        <a:t>Occupational therapy  - 5 days a week</a:t>
                      </a:r>
                    </a:p>
                    <a:p>
                      <a:pPr marL="285750" indent="-285750">
                        <a:buFont typeface="Arial" panose="020B0604020202020204" pitchFamily="34" charset="0"/>
                        <a:buChar char="•"/>
                      </a:pPr>
                      <a:r>
                        <a:rPr lang="en-GB" sz="1500" b="0" dirty="0">
                          <a:solidFill>
                            <a:schemeClr val="bg1"/>
                          </a:solidFill>
                        </a:rPr>
                        <a:t>Addiction rehabilitation services 24/7</a:t>
                      </a:r>
                    </a:p>
                    <a:p>
                      <a:pPr marL="285750" indent="-285750">
                        <a:buFont typeface="Arial" panose="020B0604020202020204" pitchFamily="34" charset="0"/>
                        <a:buChar char="•"/>
                      </a:pPr>
                      <a:r>
                        <a:rPr lang="en-GB" sz="1500" b="0" dirty="0">
                          <a:solidFill>
                            <a:schemeClr val="bg1"/>
                          </a:solidFill>
                        </a:rPr>
                        <a:t>Other services: General Medical Care, Reproductive &amp; Child health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87"/>
                    </a:solidFill>
                  </a:tcPr>
                </a:tc>
                <a:extLst>
                  <a:ext uri="{0D108BD9-81ED-4DB2-BD59-A6C34878D82A}">
                    <a16:rowId xmlns:a16="http://schemas.microsoft.com/office/drawing/2014/main" val="2080821363"/>
                  </a:ext>
                </a:extLst>
              </a:tr>
              <a:tr h="162664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b="1" baseline="0" dirty="0">
                          <a:solidFill>
                            <a:schemeClr val="bg1"/>
                          </a:solidFill>
                        </a:rPr>
                        <a:t>Mental health staffing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baseline="0" dirty="0">
                          <a:solidFill>
                            <a:schemeClr val="bg1"/>
                          </a:solidFill>
                        </a:rPr>
                        <a:t>1 psychiatrist (fellow in liaison psychiatry)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baseline="0" dirty="0">
                          <a:solidFill>
                            <a:schemeClr val="bg1"/>
                          </a:solidFill>
                        </a:rPr>
                        <a:t>6 mental health nurses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baseline="0" dirty="0">
                          <a:solidFill>
                            <a:schemeClr val="bg1"/>
                          </a:solidFill>
                        </a:rPr>
                        <a:t>2 psychologists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marL="0" indent="0">
                        <a:buFont typeface="Arial" panose="020B0604020202020204" pitchFamily="34" charset="0"/>
                        <a:buNone/>
                      </a:pPr>
                      <a:r>
                        <a:rPr lang="en-GB" sz="1500" b="1" dirty="0">
                          <a:solidFill>
                            <a:schemeClr val="bg1"/>
                          </a:solidFill>
                        </a:rPr>
                        <a:t>Mental Health Staffing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1 psychiatrist (Addiction fellowship trainee)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6 psychiatric residents (2 returning in September 2024, 2 in 2025, and 2 in 2026).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7 medical officers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1 part-time clinical psychologist (2 staff in training and expected back in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138 mental health nurses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2 mental health nurses in specialist training in Adolescent mental health care, to return in 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4 community mental health officers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87"/>
                    </a:solidFill>
                  </a:tcPr>
                </a:tc>
                <a:extLst>
                  <a:ext uri="{0D108BD9-81ED-4DB2-BD59-A6C34878D82A}">
                    <a16:rowId xmlns:a16="http://schemas.microsoft.com/office/drawing/2014/main" val="622890852"/>
                  </a:ext>
                </a:extLst>
              </a:tr>
              <a:tr h="129888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500" b="1" dirty="0">
                          <a:solidFill>
                            <a:schemeClr val="bg1"/>
                          </a:solidFill>
                        </a:rPr>
                        <a:t>Other considerations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Community mental health nursing course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500" b="0" dirty="0">
                          <a:solidFill>
                            <a:schemeClr val="bg1"/>
                          </a:solidFill>
                        </a:rPr>
                        <a:t>Court reports (no training)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5EB8"/>
                    </a:solidFill>
                  </a:tcPr>
                </a:tc>
                <a:tc>
                  <a:txBody>
                    <a:bodyPr/>
                    <a:lstStyle/>
                    <a:p>
                      <a:pPr marL="0" indent="0">
                        <a:buFont typeface="Arial" panose="020B0604020202020204" pitchFamily="34" charset="0"/>
                        <a:buNone/>
                      </a:pPr>
                      <a:r>
                        <a:rPr lang="en-GB" sz="1500" b="1" dirty="0">
                          <a:solidFill>
                            <a:schemeClr val="bg1"/>
                          </a:solidFill>
                        </a:rPr>
                        <a:t>Other considerations</a:t>
                      </a:r>
                    </a:p>
                    <a:p>
                      <a:pPr marL="285750" indent="-285750">
                        <a:buFont typeface="Arial" panose="020B0604020202020204" pitchFamily="34" charset="0"/>
                        <a:buChar char="•"/>
                      </a:pPr>
                      <a:r>
                        <a:rPr lang="en-GB" sz="1500" b="0" dirty="0">
                          <a:solidFill>
                            <a:schemeClr val="bg1"/>
                          </a:solidFill>
                        </a:rPr>
                        <a:t>Strong interest in forensic psychiatry, could be a centre of excellence</a:t>
                      </a:r>
                    </a:p>
                    <a:p>
                      <a:pPr marL="285750" indent="-285750">
                        <a:buFont typeface="Arial" panose="020B0604020202020204" pitchFamily="34" charset="0"/>
                        <a:buChar char="•"/>
                      </a:pPr>
                      <a:r>
                        <a:rPr lang="en-GB" sz="1500" b="0" dirty="0">
                          <a:solidFill>
                            <a:schemeClr val="bg1"/>
                          </a:solidFill>
                        </a:rPr>
                        <a:t>Experience in court report writings</a:t>
                      </a:r>
                    </a:p>
                    <a:p>
                      <a:pPr marL="285750" indent="-285750">
                        <a:buFont typeface="Arial" panose="020B0604020202020204" pitchFamily="34" charset="0"/>
                        <a:buChar char="•"/>
                      </a:pPr>
                      <a:r>
                        <a:rPr lang="en-GB" sz="1500" b="0" dirty="0">
                          <a:solidFill>
                            <a:schemeClr val="bg1"/>
                          </a:solidFill>
                        </a:rPr>
                        <a:t>Should be visited by any follow up NHS England delegation.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3087"/>
                    </a:solidFill>
                  </a:tcPr>
                </a:tc>
                <a:extLst>
                  <a:ext uri="{0D108BD9-81ED-4DB2-BD59-A6C34878D82A}">
                    <a16:rowId xmlns:a16="http://schemas.microsoft.com/office/drawing/2014/main" val="1231519424"/>
                  </a:ext>
                </a:extLst>
              </a:tr>
            </a:tbl>
          </a:graphicData>
        </a:graphic>
      </p:graphicFrame>
      <p:sp>
        <p:nvSpPr>
          <p:cNvPr id="21" name="Content Placeholder 1">
            <a:extLst>
              <a:ext uri="{FF2B5EF4-FFF2-40B4-BE49-F238E27FC236}">
                <a16:creationId xmlns:a16="http://schemas.microsoft.com/office/drawing/2014/main" id="{3D10939D-DAD3-B5D9-070A-262EE1E9D7F2}"/>
              </a:ext>
            </a:extLst>
          </p:cNvPr>
          <p:cNvSpPr txBox="1">
            <a:spLocks/>
          </p:cNvSpPr>
          <p:nvPr/>
        </p:nvSpPr>
        <p:spPr>
          <a:xfrm>
            <a:off x="749149" y="4323043"/>
            <a:ext cx="11088000" cy="345600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endParaRPr lang="en-US" sz="1700">
              <a:solidFill>
                <a:srgbClr val="000000"/>
              </a:solidFill>
              <a:cs typeface="Arial"/>
            </a:endParaRPr>
          </a:p>
        </p:txBody>
      </p:sp>
    </p:spTree>
    <p:extLst>
      <p:ext uri="{BB962C8B-B14F-4D97-AF65-F5344CB8AC3E}">
        <p14:creationId xmlns:p14="http://schemas.microsoft.com/office/powerpoint/2010/main" val="251736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C58EE-D970-2154-7861-E05FD4AE40B5}"/>
              </a:ext>
            </a:extLst>
          </p:cNvPr>
          <p:cNvSpPr>
            <a:spLocks noGrp="1"/>
          </p:cNvSpPr>
          <p:nvPr>
            <p:ph type="title"/>
          </p:nvPr>
        </p:nvSpPr>
        <p:spPr>
          <a:xfrm>
            <a:off x="94949" y="0"/>
            <a:ext cx="11404154" cy="865186"/>
          </a:xfrm>
        </p:spPr>
        <p:txBody>
          <a:bodyPr>
            <a:normAutofit/>
          </a:bodyPr>
          <a:lstStyle/>
          <a:p>
            <a:r>
              <a:rPr lang="en-GB" sz="3200">
                <a:solidFill>
                  <a:schemeClr val="bg2"/>
                </a:solidFill>
                <a:cs typeface="Arial"/>
              </a:rPr>
              <a:t>Cape Coast, Ho and Tamale</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nvGraphicFramePr>
        <p:xfrm>
          <a:off x="5976000" y="630001"/>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a:extLst>
              <a:ext uri="{FF2B5EF4-FFF2-40B4-BE49-F238E27FC236}">
                <a16:creationId xmlns:a16="http://schemas.microsoft.com/office/drawing/2014/main" id="{7787FA7C-37A4-F094-90B9-683EAAEEA2EC}"/>
              </a:ext>
            </a:extLst>
          </p:cNvPr>
          <p:cNvSpPr txBox="1">
            <a:spLocks/>
          </p:cNvSpPr>
          <p:nvPr/>
        </p:nvSpPr>
        <p:spPr>
          <a:xfrm>
            <a:off x="749149" y="4323043"/>
            <a:ext cx="11088000" cy="345600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endParaRPr lang="en-US" sz="1700">
              <a:solidFill>
                <a:srgbClr val="000000"/>
              </a:solidFill>
              <a:cs typeface="Arial"/>
            </a:endParaRPr>
          </a:p>
        </p:txBody>
      </p:sp>
      <p:sp>
        <p:nvSpPr>
          <p:cNvPr id="3" name="Content Placeholder 2">
            <a:extLst>
              <a:ext uri="{FF2B5EF4-FFF2-40B4-BE49-F238E27FC236}">
                <a16:creationId xmlns:a16="http://schemas.microsoft.com/office/drawing/2014/main" id="{89AB7CD5-383A-7D42-4682-81B463993BA4}"/>
              </a:ext>
            </a:extLst>
          </p:cNvPr>
          <p:cNvSpPr>
            <a:spLocks noGrp="1"/>
          </p:cNvSpPr>
          <p:nvPr>
            <p:ph idx="1"/>
          </p:nvPr>
        </p:nvSpPr>
        <p:spPr>
          <a:xfrm>
            <a:off x="432996" y="1482879"/>
            <a:ext cx="11404153" cy="4568164"/>
          </a:xfrm>
        </p:spPr>
        <p:txBody>
          <a:bodyPr>
            <a:normAutofit fontScale="92500" lnSpcReduction="20000"/>
          </a:bodyPr>
          <a:lstStyle/>
          <a:p>
            <a:pPr marL="342900" indent="-342900">
              <a:buFont typeface="Arial" panose="020B0604020202020204" pitchFamily="34" charset="0"/>
              <a:buChar char="•"/>
            </a:pPr>
            <a:r>
              <a:rPr lang="en-GB" sz="2100" dirty="0"/>
              <a:t>All opportunities will be an excellent fit with the Ghana National Human Resource for Health Policy and Strategies.</a:t>
            </a:r>
          </a:p>
          <a:p>
            <a:pPr marL="342900" indent="-342900">
              <a:buFont typeface="Arial" panose="020B0604020202020204" pitchFamily="34" charset="0"/>
              <a:buChar char="•"/>
            </a:pPr>
            <a:r>
              <a:rPr lang="en-GB" sz="2100" dirty="0"/>
              <a:t>Mental Health Authority and Ministry of Health buy in</a:t>
            </a:r>
          </a:p>
          <a:p>
            <a:pPr marL="342900" indent="-342900">
              <a:buFont typeface="Arial" panose="020B0604020202020204" pitchFamily="34" charset="0"/>
              <a:buChar char="•"/>
            </a:pPr>
            <a:r>
              <a:rPr lang="en-GB" sz="2100" dirty="0"/>
              <a:t>On English side, fits well with retention strategies, particularly the People Promise.</a:t>
            </a:r>
          </a:p>
          <a:p>
            <a:endParaRPr lang="en-GB" sz="2100" dirty="0"/>
          </a:p>
          <a:p>
            <a:r>
              <a:rPr lang="en-GB" sz="2100" b="1" dirty="0"/>
              <a:t>Career Development</a:t>
            </a:r>
          </a:p>
          <a:p>
            <a:pPr marL="342900" indent="-342900">
              <a:buFont typeface="Arial" panose="020B0604020202020204" pitchFamily="34" charset="0"/>
              <a:buChar char="•"/>
            </a:pPr>
            <a:r>
              <a:rPr lang="en-GB" sz="2100" dirty="0"/>
              <a:t>Potential to influence the availability/development of combined/integrated membership and academic qualifications.</a:t>
            </a:r>
          </a:p>
          <a:p>
            <a:pPr marL="342900" indent="-342900">
              <a:buFont typeface="Arial" panose="020B0604020202020204" pitchFamily="34" charset="0"/>
              <a:buChar char="•"/>
            </a:pPr>
            <a:r>
              <a:rPr lang="en-GB" sz="2100" dirty="0"/>
              <a:t>Potential to influence career development and pathways for Community mental health nurse officers (non-registered)</a:t>
            </a:r>
          </a:p>
          <a:p>
            <a:pPr marL="342900" indent="-342900">
              <a:buFont typeface="Arial" panose="020B0604020202020204" pitchFamily="34" charset="0"/>
              <a:buChar char="•"/>
            </a:pPr>
            <a:r>
              <a:rPr lang="en-GB" sz="2100" dirty="0">
                <a:solidFill>
                  <a:schemeClr val="tx1">
                    <a:lumMod val="75000"/>
                    <a:lumOff val="25000"/>
                  </a:schemeClr>
                </a:solidFill>
              </a:rPr>
              <a:t>There are a number of complementary programmes and projects, e.g. :</a:t>
            </a:r>
          </a:p>
          <a:p>
            <a:pPr marL="1028700" lvl="1" indent="-342900">
              <a:buFont typeface="Courier New" panose="02070309020205020404" pitchFamily="49" charset="0"/>
              <a:buChar char="o"/>
            </a:pPr>
            <a:r>
              <a:rPr lang="en-GB" sz="2100" dirty="0">
                <a:solidFill>
                  <a:schemeClr val="tx1">
                    <a:lumMod val="75000"/>
                    <a:lumOff val="25000"/>
                  </a:schemeClr>
                </a:solidFill>
              </a:rPr>
              <a:t>The Mental Health Training Program (MHTP): implemented by the Ghana Health Service with support from the UK Department for International Development (DFID), focuses on training psychiatrists, psychiatric nurses, and other healthcare providers;</a:t>
            </a:r>
          </a:p>
          <a:p>
            <a:pPr marL="1028700" lvl="1" indent="-342900">
              <a:buFont typeface="Courier New" panose="02070309020205020404" pitchFamily="49" charset="0"/>
              <a:buChar char="o"/>
            </a:pPr>
            <a:r>
              <a:rPr lang="en-GB" sz="2100" dirty="0">
                <a:solidFill>
                  <a:schemeClr val="tx1">
                    <a:lumMod val="75000"/>
                    <a:lumOff val="25000"/>
                  </a:schemeClr>
                </a:solidFill>
              </a:rPr>
              <a:t>THET/Royal College of Psychiatrists: focus on the development of sub-specialty exposure for Psychiatry trainees under the auspices of the Ghana College of Physicians and Surgeons. </a:t>
            </a:r>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36788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245D06-D69A-85F4-1CA5-FF6ED5949B35}"/>
              </a:ext>
            </a:extLst>
          </p:cNvPr>
          <p:cNvSpPr>
            <a:spLocks noGrp="1"/>
          </p:cNvSpPr>
          <p:nvPr>
            <p:ph type="body" sz="quarter" idx="13"/>
          </p:nvPr>
        </p:nvSpPr>
        <p:spPr>
          <a:xfrm>
            <a:off x="750189" y="2980531"/>
            <a:ext cx="5969011" cy="896938"/>
          </a:xfrm>
        </p:spPr>
        <p:txBody>
          <a:bodyPr>
            <a:normAutofit fontScale="77500" lnSpcReduction="20000"/>
          </a:bodyPr>
          <a:lstStyle/>
          <a:p>
            <a:pPr marL="457200" indent="-457200">
              <a:buFont typeface="Arial" panose="020B0604020202020204" pitchFamily="34" charset="0"/>
              <a:buChar char="•"/>
            </a:pPr>
            <a:r>
              <a:rPr lang="en-GB" dirty="0"/>
              <a:t>NHS England observations, slide 11</a:t>
            </a:r>
          </a:p>
          <a:p>
            <a:pPr marL="457200" indent="-457200">
              <a:buFont typeface="Arial" panose="020B0604020202020204" pitchFamily="34" charset="0"/>
              <a:buChar char="•"/>
            </a:pPr>
            <a:r>
              <a:rPr lang="en-GB" dirty="0"/>
              <a:t>Ghanaian Stakeholder feedback, slide 12</a:t>
            </a:r>
          </a:p>
        </p:txBody>
      </p:sp>
      <p:sp>
        <p:nvSpPr>
          <p:cNvPr id="8" name="Text Placeholder 7">
            <a:extLst>
              <a:ext uri="{FF2B5EF4-FFF2-40B4-BE49-F238E27FC236}">
                <a16:creationId xmlns:a16="http://schemas.microsoft.com/office/drawing/2014/main" id="{3786EC10-6865-0BC8-7A0C-C11C526DA193}"/>
              </a:ext>
            </a:extLst>
          </p:cNvPr>
          <p:cNvSpPr>
            <a:spLocks noGrp="1"/>
          </p:cNvSpPr>
          <p:nvPr>
            <p:ph type="body" sz="quarter" idx="14"/>
          </p:nvPr>
        </p:nvSpPr>
        <p:spPr/>
        <p:txBody>
          <a:bodyPr/>
          <a:lstStyle/>
          <a:p>
            <a:r>
              <a:rPr lang="en-GB" dirty="0"/>
              <a:t>Patient</a:t>
            </a:r>
          </a:p>
        </p:txBody>
      </p:sp>
      <p:sp>
        <p:nvSpPr>
          <p:cNvPr id="4" name="Title 3">
            <a:extLst>
              <a:ext uri="{FF2B5EF4-FFF2-40B4-BE49-F238E27FC236}">
                <a16:creationId xmlns:a16="http://schemas.microsoft.com/office/drawing/2014/main" id="{2FCC58EE-D970-2154-7861-E05FD4AE40B5}"/>
              </a:ext>
            </a:extLst>
          </p:cNvPr>
          <p:cNvSpPr>
            <a:spLocks noGrp="1"/>
          </p:cNvSpPr>
          <p:nvPr>
            <p:ph type="title" idx="4294967295"/>
          </p:nvPr>
        </p:nvSpPr>
        <p:spPr>
          <a:xfrm>
            <a:off x="750189" y="894671"/>
            <a:ext cx="11404600" cy="427037"/>
          </a:xfrm>
        </p:spPr>
        <p:txBody>
          <a:bodyPr>
            <a:normAutofit fontScale="90000"/>
          </a:bodyPr>
          <a:lstStyle/>
          <a:p>
            <a:r>
              <a:rPr lang="en-GB" sz="3200">
                <a:solidFill>
                  <a:schemeClr val="bg2"/>
                </a:solidFill>
                <a:cs typeface="Arial"/>
              </a:rPr>
              <a:t>Cape Coast, Ho and Tamale</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extLst>
              <p:ext uri="{D42A27DB-BD31-4B8C-83A1-F6EECF244321}">
                <p14:modId xmlns:p14="http://schemas.microsoft.com/office/powerpoint/2010/main" val="3137300112"/>
              </p:ext>
            </p:extLst>
          </p:nvPr>
        </p:nvGraphicFramePr>
        <p:xfrm>
          <a:off x="750190" y="1013595"/>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79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C58EE-D970-2154-7861-E05FD4AE40B5}"/>
              </a:ext>
            </a:extLst>
          </p:cNvPr>
          <p:cNvSpPr>
            <a:spLocks noGrp="1"/>
          </p:cNvSpPr>
          <p:nvPr>
            <p:ph type="title"/>
          </p:nvPr>
        </p:nvSpPr>
        <p:spPr>
          <a:xfrm>
            <a:off x="94949" y="0"/>
            <a:ext cx="11404154" cy="865186"/>
          </a:xfrm>
        </p:spPr>
        <p:txBody>
          <a:bodyPr>
            <a:normAutofit fontScale="90000"/>
          </a:bodyPr>
          <a:lstStyle/>
          <a:p>
            <a:r>
              <a:rPr lang="en-GB" sz="3200">
                <a:solidFill>
                  <a:schemeClr val="bg2"/>
                </a:solidFill>
                <a:cs typeface="Arial"/>
              </a:rPr>
              <a:t>Cape Coast, Ho and Tamale: </a:t>
            </a:r>
            <a:br>
              <a:rPr lang="en-GB" sz="3200">
                <a:solidFill>
                  <a:schemeClr val="bg2"/>
                </a:solidFill>
                <a:cs typeface="Arial"/>
              </a:rPr>
            </a:br>
            <a:r>
              <a:rPr lang="en-GB" sz="3200">
                <a:solidFill>
                  <a:schemeClr val="bg2"/>
                </a:solidFill>
                <a:cs typeface="Arial"/>
              </a:rPr>
              <a:t>NHS England Observations</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extLst>
              <p:ext uri="{D42A27DB-BD31-4B8C-83A1-F6EECF244321}">
                <p14:modId xmlns:p14="http://schemas.microsoft.com/office/powerpoint/2010/main" val="2496015511"/>
              </p:ext>
            </p:extLst>
          </p:nvPr>
        </p:nvGraphicFramePr>
        <p:xfrm>
          <a:off x="6020585" y="506455"/>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a:extLst>
              <a:ext uri="{FF2B5EF4-FFF2-40B4-BE49-F238E27FC236}">
                <a16:creationId xmlns:a16="http://schemas.microsoft.com/office/drawing/2014/main" id="{7787FA7C-37A4-F094-90B9-683EAAEEA2EC}"/>
              </a:ext>
            </a:extLst>
          </p:cNvPr>
          <p:cNvSpPr txBox="1">
            <a:spLocks/>
          </p:cNvSpPr>
          <p:nvPr/>
        </p:nvSpPr>
        <p:spPr>
          <a:xfrm>
            <a:off x="921469" y="4467044"/>
            <a:ext cx="2450586" cy="1233631"/>
          </a:xfrm>
          <a:prstGeom prst="rect">
            <a:avLst/>
          </a:prstGeom>
        </p:spPr>
        <p:txBody>
          <a:bodyPr vert="horz" lIns="0" tIns="0" rIns="0" bIns="0" rtlCol="0" anchor="t">
            <a:normAutofit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rgbClr val="000000"/>
                </a:solidFill>
                <a:cs typeface="Arial"/>
              </a:rPr>
              <a:t>Presence of traditional faith healers and other routes explored before arriving at mental health (last resort)</a:t>
            </a:r>
          </a:p>
        </p:txBody>
      </p:sp>
      <p:sp>
        <p:nvSpPr>
          <p:cNvPr id="6" name="TextBox 5">
            <a:extLst>
              <a:ext uri="{FF2B5EF4-FFF2-40B4-BE49-F238E27FC236}">
                <a16:creationId xmlns:a16="http://schemas.microsoft.com/office/drawing/2014/main" id="{04851FA5-DE66-F0D6-07EE-E4995D44A091}"/>
              </a:ext>
            </a:extLst>
          </p:cNvPr>
          <p:cNvSpPr txBox="1"/>
          <p:nvPr/>
        </p:nvSpPr>
        <p:spPr>
          <a:xfrm>
            <a:off x="749149" y="1101604"/>
            <a:ext cx="2105246" cy="646331"/>
          </a:xfrm>
          <a:prstGeom prst="rect">
            <a:avLst/>
          </a:prstGeom>
          <a:noFill/>
        </p:spPr>
        <p:txBody>
          <a:bodyPr wrap="square" rtlCol="0">
            <a:spAutoFit/>
          </a:bodyPr>
          <a:lstStyle/>
          <a:p>
            <a:r>
              <a:rPr lang="en-GB"/>
              <a:t>Demand for care is rising </a:t>
            </a:r>
          </a:p>
        </p:txBody>
      </p:sp>
      <p:sp>
        <p:nvSpPr>
          <p:cNvPr id="7" name="TextBox 6">
            <a:extLst>
              <a:ext uri="{FF2B5EF4-FFF2-40B4-BE49-F238E27FC236}">
                <a16:creationId xmlns:a16="http://schemas.microsoft.com/office/drawing/2014/main" id="{DEEFCDA8-4714-7243-3FBF-02179F1B4FA9}"/>
              </a:ext>
            </a:extLst>
          </p:cNvPr>
          <p:cNvSpPr txBox="1"/>
          <p:nvPr/>
        </p:nvSpPr>
        <p:spPr>
          <a:xfrm>
            <a:off x="570614" y="2161513"/>
            <a:ext cx="2105246" cy="1200329"/>
          </a:xfrm>
          <a:prstGeom prst="rect">
            <a:avLst/>
          </a:prstGeom>
          <a:noFill/>
        </p:spPr>
        <p:txBody>
          <a:bodyPr wrap="square" rtlCol="0">
            <a:spAutoFit/>
          </a:bodyPr>
          <a:lstStyle/>
          <a:p>
            <a:r>
              <a:rPr lang="en-GB"/>
              <a:t>We have observed small outreach functions in settings</a:t>
            </a:r>
          </a:p>
        </p:txBody>
      </p:sp>
      <p:sp>
        <p:nvSpPr>
          <p:cNvPr id="12" name="TextBox 11">
            <a:extLst>
              <a:ext uri="{FF2B5EF4-FFF2-40B4-BE49-F238E27FC236}">
                <a16:creationId xmlns:a16="http://schemas.microsoft.com/office/drawing/2014/main" id="{ECAB06DA-8400-C558-1B89-5F6FE729F127}"/>
              </a:ext>
            </a:extLst>
          </p:cNvPr>
          <p:cNvSpPr txBox="1"/>
          <p:nvPr/>
        </p:nvSpPr>
        <p:spPr>
          <a:xfrm>
            <a:off x="2993009" y="2832770"/>
            <a:ext cx="1532164" cy="1200329"/>
          </a:xfrm>
          <a:prstGeom prst="rect">
            <a:avLst/>
          </a:prstGeom>
          <a:noFill/>
        </p:spPr>
        <p:txBody>
          <a:bodyPr wrap="square" rtlCol="0">
            <a:spAutoFit/>
          </a:bodyPr>
          <a:lstStyle/>
          <a:p>
            <a:r>
              <a:rPr lang="en-GB"/>
              <a:t>Outpatient care is the largest area of care. </a:t>
            </a:r>
          </a:p>
        </p:txBody>
      </p:sp>
      <p:sp>
        <p:nvSpPr>
          <p:cNvPr id="9" name="TextBox 8">
            <a:extLst>
              <a:ext uri="{FF2B5EF4-FFF2-40B4-BE49-F238E27FC236}">
                <a16:creationId xmlns:a16="http://schemas.microsoft.com/office/drawing/2014/main" id="{BBBB7075-2A70-CB7D-B21F-95A831C66780}"/>
              </a:ext>
            </a:extLst>
          </p:cNvPr>
          <p:cNvSpPr txBox="1"/>
          <p:nvPr/>
        </p:nvSpPr>
        <p:spPr>
          <a:xfrm>
            <a:off x="5122934" y="1636201"/>
            <a:ext cx="2105246" cy="2031325"/>
          </a:xfrm>
          <a:prstGeom prst="rect">
            <a:avLst/>
          </a:prstGeom>
          <a:noFill/>
        </p:spPr>
        <p:txBody>
          <a:bodyPr wrap="square" rtlCol="0">
            <a:spAutoFit/>
          </a:bodyPr>
          <a:lstStyle/>
          <a:p>
            <a:r>
              <a:rPr lang="en-GB"/>
              <a:t>Young population means that there are growing mental health issues including psychosis and drug use</a:t>
            </a:r>
          </a:p>
        </p:txBody>
      </p:sp>
      <p:sp>
        <p:nvSpPr>
          <p:cNvPr id="10" name="TextBox 9">
            <a:extLst>
              <a:ext uri="{FF2B5EF4-FFF2-40B4-BE49-F238E27FC236}">
                <a16:creationId xmlns:a16="http://schemas.microsoft.com/office/drawing/2014/main" id="{1A5175C4-8B5D-76FC-000F-6C0B934FC9A0}"/>
              </a:ext>
            </a:extLst>
          </p:cNvPr>
          <p:cNvSpPr txBox="1"/>
          <p:nvPr/>
        </p:nvSpPr>
        <p:spPr>
          <a:xfrm rot="10800000" flipV="1">
            <a:off x="8287044" y="1839979"/>
            <a:ext cx="2478779" cy="1477328"/>
          </a:xfrm>
          <a:prstGeom prst="rect">
            <a:avLst/>
          </a:prstGeom>
          <a:noFill/>
        </p:spPr>
        <p:txBody>
          <a:bodyPr wrap="square" rtlCol="0">
            <a:spAutoFit/>
          </a:bodyPr>
          <a:lstStyle/>
          <a:p>
            <a:r>
              <a:rPr lang="en-GB"/>
              <a:t>The mental health issues arising from an older population continue to grow including dementia.</a:t>
            </a:r>
          </a:p>
        </p:txBody>
      </p:sp>
      <p:sp>
        <p:nvSpPr>
          <p:cNvPr id="14" name="TextBox 13">
            <a:extLst>
              <a:ext uri="{FF2B5EF4-FFF2-40B4-BE49-F238E27FC236}">
                <a16:creationId xmlns:a16="http://schemas.microsoft.com/office/drawing/2014/main" id="{0B6D7A2C-38C3-BC1B-7FD5-A2B0A2B793FF}"/>
              </a:ext>
            </a:extLst>
          </p:cNvPr>
          <p:cNvSpPr txBox="1"/>
          <p:nvPr/>
        </p:nvSpPr>
        <p:spPr>
          <a:xfrm>
            <a:off x="4653914" y="4206696"/>
            <a:ext cx="3137536" cy="2308324"/>
          </a:xfrm>
          <a:prstGeom prst="rect">
            <a:avLst/>
          </a:prstGeom>
          <a:noFill/>
        </p:spPr>
        <p:txBody>
          <a:bodyPr wrap="square" rtlCol="0">
            <a:spAutoFit/>
          </a:bodyPr>
          <a:lstStyle/>
          <a:p>
            <a:r>
              <a:rPr lang="en-GB"/>
              <a:t>Role of family is really important, and they are more involved in care. For instance, due to a lack of inpatient beds, families might be more involved in acute care</a:t>
            </a:r>
          </a:p>
          <a:p>
            <a:endParaRPr lang="en-GB"/>
          </a:p>
        </p:txBody>
      </p:sp>
      <p:sp>
        <p:nvSpPr>
          <p:cNvPr id="18" name="TextBox 17">
            <a:extLst>
              <a:ext uri="{FF2B5EF4-FFF2-40B4-BE49-F238E27FC236}">
                <a16:creationId xmlns:a16="http://schemas.microsoft.com/office/drawing/2014/main" id="{5094ED7C-D91E-0367-74BE-38480EE4B3DB}"/>
              </a:ext>
            </a:extLst>
          </p:cNvPr>
          <p:cNvSpPr txBox="1"/>
          <p:nvPr/>
        </p:nvSpPr>
        <p:spPr>
          <a:xfrm>
            <a:off x="8747585" y="3667526"/>
            <a:ext cx="902811" cy="369332"/>
          </a:xfrm>
          <a:prstGeom prst="rect">
            <a:avLst/>
          </a:prstGeom>
          <a:noFill/>
        </p:spPr>
        <p:txBody>
          <a:bodyPr wrap="none" rtlCol="0">
            <a:spAutoFit/>
          </a:bodyPr>
          <a:lstStyle/>
          <a:p>
            <a:r>
              <a:rPr lang="en-GB"/>
              <a:t>Stigma</a:t>
            </a:r>
          </a:p>
        </p:txBody>
      </p:sp>
      <p:sp>
        <p:nvSpPr>
          <p:cNvPr id="20" name="TextBox 19">
            <a:extLst>
              <a:ext uri="{FF2B5EF4-FFF2-40B4-BE49-F238E27FC236}">
                <a16:creationId xmlns:a16="http://schemas.microsoft.com/office/drawing/2014/main" id="{04F93700-2DA4-69AC-BABE-DF81CC68A446}"/>
              </a:ext>
            </a:extLst>
          </p:cNvPr>
          <p:cNvSpPr txBox="1"/>
          <p:nvPr/>
        </p:nvSpPr>
        <p:spPr>
          <a:xfrm>
            <a:off x="8791752" y="4387077"/>
            <a:ext cx="2478779" cy="1754326"/>
          </a:xfrm>
          <a:prstGeom prst="rect">
            <a:avLst/>
          </a:prstGeom>
          <a:noFill/>
        </p:spPr>
        <p:txBody>
          <a:bodyPr wrap="square" rtlCol="0">
            <a:spAutoFit/>
          </a:bodyPr>
          <a:lstStyle/>
          <a:p>
            <a:r>
              <a:rPr lang="en-GB"/>
              <a:t>Growth in hospital presentations from 18-25 age group. Under – 18s by family health/psychologists in education settings.</a:t>
            </a:r>
          </a:p>
        </p:txBody>
      </p:sp>
    </p:spTree>
    <p:extLst>
      <p:ext uri="{BB962C8B-B14F-4D97-AF65-F5344CB8AC3E}">
        <p14:creationId xmlns:p14="http://schemas.microsoft.com/office/powerpoint/2010/main" val="381738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C58EE-D970-2154-7861-E05FD4AE40B5}"/>
              </a:ext>
            </a:extLst>
          </p:cNvPr>
          <p:cNvSpPr>
            <a:spLocks noGrp="1"/>
          </p:cNvSpPr>
          <p:nvPr>
            <p:ph type="title"/>
          </p:nvPr>
        </p:nvSpPr>
        <p:spPr>
          <a:xfrm>
            <a:off x="94949" y="0"/>
            <a:ext cx="11404154" cy="865186"/>
          </a:xfrm>
        </p:spPr>
        <p:txBody>
          <a:bodyPr>
            <a:normAutofit fontScale="90000"/>
          </a:bodyPr>
          <a:lstStyle/>
          <a:p>
            <a:r>
              <a:rPr lang="en-GB" sz="3200">
                <a:solidFill>
                  <a:schemeClr val="bg2"/>
                </a:solidFill>
                <a:cs typeface="Arial"/>
              </a:rPr>
              <a:t>Cape Coast, Ho and Tamale: </a:t>
            </a:r>
            <a:br>
              <a:rPr lang="en-GB" sz="3200">
                <a:solidFill>
                  <a:schemeClr val="bg2"/>
                </a:solidFill>
                <a:cs typeface="Arial"/>
              </a:rPr>
            </a:br>
            <a:r>
              <a:rPr lang="en-GB" sz="3200">
                <a:solidFill>
                  <a:schemeClr val="bg2"/>
                </a:solidFill>
                <a:cs typeface="Arial"/>
              </a:rPr>
              <a:t>Ghanaian Feedback</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extLst>
              <p:ext uri="{D42A27DB-BD31-4B8C-83A1-F6EECF244321}">
                <p14:modId xmlns:p14="http://schemas.microsoft.com/office/powerpoint/2010/main" val="1435837574"/>
              </p:ext>
            </p:extLst>
          </p:nvPr>
        </p:nvGraphicFramePr>
        <p:xfrm>
          <a:off x="5964027" y="463750"/>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a:extLst>
              <a:ext uri="{FF2B5EF4-FFF2-40B4-BE49-F238E27FC236}">
                <a16:creationId xmlns:a16="http://schemas.microsoft.com/office/drawing/2014/main" id="{7787FA7C-37A4-F094-90B9-683EAAEEA2EC}"/>
              </a:ext>
            </a:extLst>
          </p:cNvPr>
          <p:cNvSpPr txBox="1">
            <a:spLocks/>
          </p:cNvSpPr>
          <p:nvPr/>
        </p:nvSpPr>
        <p:spPr>
          <a:xfrm>
            <a:off x="3621853" y="1050126"/>
            <a:ext cx="2562820" cy="2378874"/>
          </a:xfrm>
          <a:prstGeom prst="rect">
            <a:avLst/>
          </a:prstGeom>
        </p:spPr>
        <p:txBody>
          <a:bodyPr vert="horz" lIns="0" tIns="0" rIns="0" bIns="0" rtlCol="0" anchor="t">
            <a:normAutofit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rgbClr val="000000"/>
                </a:solidFill>
                <a:cs typeface="Arial"/>
              </a:rPr>
              <a:t>Faith-based healers or primary healthcare often used to treat anxiety and depression. Although they deal with treatment well, it is unclear how they achieve results so no methods backing it. They also provide social support.</a:t>
            </a:r>
          </a:p>
        </p:txBody>
      </p:sp>
      <p:sp>
        <p:nvSpPr>
          <p:cNvPr id="6" name="TextBox 5">
            <a:extLst>
              <a:ext uri="{FF2B5EF4-FFF2-40B4-BE49-F238E27FC236}">
                <a16:creationId xmlns:a16="http://schemas.microsoft.com/office/drawing/2014/main" id="{04851FA5-DE66-F0D6-07EE-E4995D44A091}"/>
              </a:ext>
            </a:extLst>
          </p:cNvPr>
          <p:cNvSpPr txBox="1"/>
          <p:nvPr/>
        </p:nvSpPr>
        <p:spPr>
          <a:xfrm>
            <a:off x="94949" y="873716"/>
            <a:ext cx="3474060" cy="1200329"/>
          </a:xfrm>
          <a:prstGeom prst="rect">
            <a:avLst/>
          </a:prstGeom>
          <a:noFill/>
        </p:spPr>
        <p:txBody>
          <a:bodyPr wrap="square" rtlCol="0">
            <a:spAutoFit/>
          </a:bodyPr>
          <a:lstStyle/>
          <a:p>
            <a:r>
              <a:rPr lang="en-GB"/>
              <a:t>Anxiety and depression cases – are usually seen in primary healthcare. Generally, more psychosomatic presentations.</a:t>
            </a:r>
          </a:p>
        </p:txBody>
      </p:sp>
      <p:sp>
        <p:nvSpPr>
          <p:cNvPr id="7" name="TextBox 6">
            <a:extLst>
              <a:ext uri="{FF2B5EF4-FFF2-40B4-BE49-F238E27FC236}">
                <a16:creationId xmlns:a16="http://schemas.microsoft.com/office/drawing/2014/main" id="{DEEFCDA8-4714-7243-3FBF-02179F1B4FA9}"/>
              </a:ext>
            </a:extLst>
          </p:cNvPr>
          <p:cNvSpPr txBox="1"/>
          <p:nvPr/>
        </p:nvSpPr>
        <p:spPr>
          <a:xfrm>
            <a:off x="308775" y="2293471"/>
            <a:ext cx="2676531" cy="1477328"/>
          </a:xfrm>
          <a:prstGeom prst="rect">
            <a:avLst/>
          </a:prstGeom>
          <a:noFill/>
        </p:spPr>
        <p:txBody>
          <a:bodyPr wrap="square" rtlCol="0">
            <a:spAutoFit/>
          </a:bodyPr>
          <a:lstStyle/>
          <a:p>
            <a:r>
              <a:rPr lang="en-GB"/>
              <a:t>Younger patients tend to self-refer, whereas older patients are usually referred by health professionals.</a:t>
            </a:r>
          </a:p>
        </p:txBody>
      </p:sp>
      <p:sp>
        <p:nvSpPr>
          <p:cNvPr id="12" name="TextBox 11">
            <a:extLst>
              <a:ext uri="{FF2B5EF4-FFF2-40B4-BE49-F238E27FC236}">
                <a16:creationId xmlns:a16="http://schemas.microsoft.com/office/drawing/2014/main" id="{ECAB06DA-8400-C558-1B89-5F6FE729F127}"/>
              </a:ext>
            </a:extLst>
          </p:cNvPr>
          <p:cNvSpPr txBox="1"/>
          <p:nvPr/>
        </p:nvSpPr>
        <p:spPr>
          <a:xfrm>
            <a:off x="94947" y="3990226"/>
            <a:ext cx="3083540" cy="2308324"/>
          </a:xfrm>
          <a:prstGeom prst="rect">
            <a:avLst/>
          </a:prstGeom>
          <a:noFill/>
        </p:spPr>
        <p:txBody>
          <a:bodyPr wrap="square" rtlCol="0">
            <a:spAutoFit/>
          </a:bodyPr>
          <a:lstStyle/>
          <a:p>
            <a:r>
              <a:rPr lang="en-GB"/>
              <a:t>The 3 facilities visited are tertiary, meaning patients have to go through 2 previous steps to be referred to this level, so mostly dealt with at earlier levels (anxiety, depression). It seems to work well.</a:t>
            </a:r>
          </a:p>
        </p:txBody>
      </p:sp>
      <p:sp>
        <p:nvSpPr>
          <p:cNvPr id="2" name="Content Placeholder 1">
            <a:extLst>
              <a:ext uri="{FF2B5EF4-FFF2-40B4-BE49-F238E27FC236}">
                <a16:creationId xmlns:a16="http://schemas.microsoft.com/office/drawing/2014/main" id="{870ABA53-A4AC-BAC7-C6F9-ADF69E7ED72C}"/>
              </a:ext>
            </a:extLst>
          </p:cNvPr>
          <p:cNvSpPr txBox="1">
            <a:spLocks/>
          </p:cNvSpPr>
          <p:nvPr/>
        </p:nvSpPr>
        <p:spPr>
          <a:xfrm>
            <a:off x="3508273" y="4134412"/>
            <a:ext cx="2562820" cy="2259838"/>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rgbClr val="000000"/>
                </a:solidFill>
                <a:cs typeface="Arial"/>
              </a:rPr>
              <a:t>Faith-based healers are often first and last call. Engagement with them is essential to provide training and they are now starting to </a:t>
            </a:r>
            <a:r>
              <a:rPr lang="en-US" sz="1700" err="1">
                <a:solidFill>
                  <a:srgbClr val="000000"/>
                </a:solidFill>
                <a:cs typeface="Arial"/>
              </a:rPr>
              <a:t>realise</a:t>
            </a:r>
            <a:r>
              <a:rPr lang="en-US" sz="1700">
                <a:solidFill>
                  <a:srgbClr val="000000"/>
                </a:solidFill>
                <a:cs typeface="Arial"/>
              </a:rPr>
              <a:t> the need for and provide better care.</a:t>
            </a:r>
          </a:p>
        </p:txBody>
      </p:sp>
      <p:pic>
        <p:nvPicPr>
          <p:cNvPr id="3" name="Picture 2">
            <a:extLst>
              <a:ext uri="{FF2B5EF4-FFF2-40B4-BE49-F238E27FC236}">
                <a16:creationId xmlns:a16="http://schemas.microsoft.com/office/drawing/2014/main" id="{A1B97176-B8E0-92D2-58B3-CBA49388A262}"/>
              </a:ext>
            </a:extLst>
          </p:cNvPr>
          <p:cNvPicPr>
            <a:picLocks noChangeAspect="1"/>
          </p:cNvPicPr>
          <p:nvPr/>
        </p:nvPicPr>
        <p:blipFill>
          <a:blip r:embed="rId8"/>
          <a:stretch>
            <a:fillRect/>
          </a:stretch>
        </p:blipFill>
        <p:spPr>
          <a:xfrm>
            <a:off x="10030073" y="4542618"/>
            <a:ext cx="2124075" cy="1771650"/>
          </a:xfrm>
          <a:prstGeom prst="rect">
            <a:avLst/>
          </a:prstGeom>
        </p:spPr>
      </p:pic>
      <p:sp>
        <p:nvSpPr>
          <p:cNvPr id="8" name="Content Placeholder 1">
            <a:extLst>
              <a:ext uri="{FF2B5EF4-FFF2-40B4-BE49-F238E27FC236}">
                <a16:creationId xmlns:a16="http://schemas.microsoft.com/office/drawing/2014/main" id="{C116DB6B-FF1D-FEF2-78B7-B63433CD61AE}"/>
              </a:ext>
            </a:extLst>
          </p:cNvPr>
          <p:cNvSpPr txBox="1">
            <a:spLocks/>
          </p:cNvSpPr>
          <p:nvPr/>
        </p:nvSpPr>
        <p:spPr>
          <a:xfrm>
            <a:off x="6451699" y="1184137"/>
            <a:ext cx="2562820" cy="158571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rgbClr val="000000"/>
                </a:solidFill>
                <a:cs typeface="Arial"/>
              </a:rPr>
              <a:t>Faith-based healers would like to improve links into formal health system, e.g. would send patients to primary care first and then treat in the community. </a:t>
            </a:r>
          </a:p>
        </p:txBody>
      </p:sp>
      <p:sp>
        <p:nvSpPr>
          <p:cNvPr id="13" name="Content Placeholder 1">
            <a:extLst>
              <a:ext uri="{FF2B5EF4-FFF2-40B4-BE49-F238E27FC236}">
                <a16:creationId xmlns:a16="http://schemas.microsoft.com/office/drawing/2014/main" id="{68EDC598-B742-1B13-F2EA-112DFA2F4A7C}"/>
              </a:ext>
            </a:extLst>
          </p:cNvPr>
          <p:cNvSpPr txBox="1">
            <a:spLocks/>
          </p:cNvSpPr>
          <p:nvPr/>
        </p:nvSpPr>
        <p:spPr>
          <a:xfrm>
            <a:off x="6400879" y="3222822"/>
            <a:ext cx="2562820" cy="158571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rgbClr val="000000"/>
                </a:solidFill>
                <a:cs typeface="Arial"/>
              </a:rPr>
              <a:t>The UK could learn about faith-based healing potential with communities. Potential to link up with chaplaincies in NHS Trusts?</a:t>
            </a:r>
          </a:p>
        </p:txBody>
      </p:sp>
      <p:sp>
        <p:nvSpPr>
          <p:cNvPr id="15" name="Content Placeholder 1">
            <a:extLst>
              <a:ext uri="{FF2B5EF4-FFF2-40B4-BE49-F238E27FC236}">
                <a16:creationId xmlns:a16="http://schemas.microsoft.com/office/drawing/2014/main" id="{1CD77156-F846-61F5-FF68-118C1F83F2BD}"/>
              </a:ext>
            </a:extLst>
          </p:cNvPr>
          <p:cNvSpPr txBox="1">
            <a:spLocks/>
          </p:cNvSpPr>
          <p:nvPr/>
        </p:nvSpPr>
        <p:spPr>
          <a:xfrm>
            <a:off x="6807680" y="5272286"/>
            <a:ext cx="2562820" cy="158571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dirty="0">
                <a:solidFill>
                  <a:srgbClr val="000000"/>
                </a:solidFill>
                <a:cs typeface="Arial"/>
              </a:rPr>
              <a:t>Opportunity to link up with major prisons and prison hospitals (e.g. </a:t>
            </a:r>
            <a:r>
              <a:rPr lang="en-US" sz="1700" dirty="0" err="1">
                <a:solidFill>
                  <a:srgbClr val="000000"/>
                </a:solidFill>
                <a:cs typeface="Arial"/>
              </a:rPr>
              <a:t>Ankaful</a:t>
            </a:r>
            <a:r>
              <a:rPr lang="en-US" sz="1700" dirty="0">
                <a:solidFill>
                  <a:srgbClr val="000000"/>
                </a:solidFill>
                <a:cs typeface="Arial"/>
              </a:rPr>
              <a:t>)? </a:t>
            </a:r>
          </a:p>
        </p:txBody>
      </p:sp>
      <p:sp>
        <p:nvSpPr>
          <p:cNvPr id="16" name="Content Placeholder 1">
            <a:extLst>
              <a:ext uri="{FF2B5EF4-FFF2-40B4-BE49-F238E27FC236}">
                <a16:creationId xmlns:a16="http://schemas.microsoft.com/office/drawing/2014/main" id="{8D98FE35-37FD-F288-B112-854CE12F476C}"/>
              </a:ext>
            </a:extLst>
          </p:cNvPr>
          <p:cNvSpPr txBox="1">
            <a:spLocks/>
          </p:cNvSpPr>
          <p:nvPr/>
        </p:nvSpPr>
        <p:spPr>
          <a:xfrm>
            <a:off x="9370218" y="1568128"/>
            <a:ext cx="2562820" cy="158571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rgbClr val="000000"/>
                </a:solidFill>
                <a:cs typeface="Arial"/>
              </a:rPr>
              <a:t>Traditional bed attendants to recognize red flags and escalate to next level, e.g. example given of this working in an O&amp;G setting.</a:t>
            </a:r>
          </a:p>
        </p:txBody>
      </p:sp>
      <p:sp>
        <p:nvSpPr>
          <p:cNvPr id="17" name="Content Placeholder 1">
            <a:extLst>
              <a:ext uri="{FF2B5EF4-FFF2-40B4-BE49-F238E27FC236}">
                <a16:creationId xmlns:a16="http://schemas.microsoft.com/office/drawing/2014/main" id="{D3EFA527-B4CF-1420-C01B-2EE89EA5A390}"/>
              </a:ext>
            </a:extLst>
          </p:cNvPr>
          <p:cNvSpPr txBox="1">
            <a:spLocks/>
          </p:cNvSpPr>
          <p:nvPr/>
        </p:nvSpPr>
        <p:spPr>
          <a:xfrm>
            <a:off x="9497751" y="3222822"/>
            <a:ext cx="2562820" cy="1585714"/>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700">
                <a:solidFill>
                  <a:srgbClr val="000000"/>
                </a:solidFill>
                <a:cs typeface="Arial"/>
              </a:rPr>
              <a:t>Lay members of Psychological Council are often priests. They are being trained to support mental health issues.</a:t>
            </a:r>
          </a:p>
        </p:txBody>
      </p:sp>
    </p:spTree>
    <p:extLst>
      <p:ext uri="{BB962C8B-B14F-4D97-AF65-F5344CB8AC3E}">
        <p14:creationId xmlns:p14="http://schemas.microsoft.com/office/powerpoint/2010/main" val="218759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245D06-D69A-85F4-1CA5-FF6ED5949B35}"/>
              </a:ext>
            </a:extLst>
          </p:cNvPr>
          <p:cNvSpPr>
            <a:spLocks noGrp="1"/>
          </p:cNvSpPr>
          <p:nvPr>
            <p:ph type="body" sz="quarter" idx="13"/>
          </p:nvPr>
        </p:nvSpPr>
        <p:spPr>
          <a:xfrm>
            <a:off x="750189" y="2980531"/>
            <a:ext cx="5969011" cy="896938"/>
          </a:xfrm>
        </p:spPr>
        <p:txBody>
          <a:bodyPr>
            <a:normAutofit fontScale="77500" lnSpcReduction="20000"/>
          </a:bodyPr>
          <a:lstStyle/>
          <a:p>
            <a:pPr marL="457200" indent="-457200">
              <a:buFont typeface="Arial" panose="020B0604020202020204" pitchFamily="34" charset="0"/>
              <a:buChar char="•"/>
            </a:pPr>
            <a:r>
              <a:rPr lang="en-GB" dirty="0"/>
              <a:t>NHS England observations, slide 14</a:t>
            </a:r>
          </a:p>
          <a:p>
            <a:pPr marL="457200" indent="-457200">
              <a:buFont typeface="Arial" panose="020B0604020202020204" pitchFamily="34" charset="0"/>
              <a:buChar char="•"/>
            </a:pPr>
            <a:r>
              <a:rPr lang="en-GB" dirty="0"/>
              <a:t>Ghanaian Stakeholder feedback, slide 15</a:t>
            </a:r>
          </a:p>
        </p:txBody>
      </p:sp>
      <p:sp>
        <p:nvSpPr>
          <p:cNvPr id="8" name="Text Placeholder 7">
            <a:extLst>
              <a:ext uri="{FF2B5EF4-FFF2-40B4-BE49-F238E27FC236}">
                <a16:creationId xmlns:a16="http://schemas.microsoft.com/office/drawing/2014/main" id="{3786EC10-6865-0BC8-7A0C-C11C526DA193}"/>
              </a:ext>
            </a:extLst>
          </p:cNvPr>
          <p:cNvSpPr>
            <a:spLocks noGrp="1"/>
          </p:cNvSpPr>
          <p:nvPr>
            <p:ph type="body" sz="quarter" idx="14"/>
          </p:nvPr>
        </p:nvSpPr>
        <p:spPr/>
        <p:txBody>
          <a:bodyPr/>
          <a:lstStyle/>
          <a:p>
            <a:r>
              <a:rPr lang="en-GB" dirty="0"/>
              <a:t>Organisation</a:t>
            </a:r>
          </a:p>
        </p:txBody>
      </p:sp>
      <p:sp>
        <p:nvSpPr>
          <p:cNvPr id="4" name="Title 3">
            <a:extLst>
              <a:ext uri="{FF2B5EF4-FFF2-40B4-BE49-F238E27FC236}">
                <a16:creationId xmlns:a16="http://schemas.microsoft.com/office/drawing/2014/main" id="{2FCC58EE-D970-2154-7861-E05FD4AE40B5}"/>
              </a:ext>
            </a:extLst>
          </p:cNvPr>
          <p:cNvSpPr>
            <a:spLocks noGrp="1"/>
          </p:cNvSpPr>
          <p:nvPr>
            <p:ph type="title" idx="4294967295"/>
          </p:nvPr>
        </p:nvSpPr>
        <p:spPr>
          <a:xfrm>
            <a:off x="750189" y="894671"/>
            <a:ext cx="11404600" cy="427037"/>
          </a:xfrm>
        </p:spPr>
        <p:txBody>
          <a:bodyPr>
            <a:normAutofit fontScale="90000"/>
          </a:bodyPr>
          <a:lstStyle/>
          <a:p>
            <a:r>
              <a:rPr lang="en-GB" sz="3200">
                <a:solidFill>
                  <a:schemeClr val="bg2"/>
                </a:solidFill>
                <a:cs typeface="Arial"/>
              </a:rPr>
              <a:t>Cape Coast, Ho and Tamale</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nvGraphicFramePr>
        <p:xfrm>
          <a:off x="750190" y="1013595"/>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818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81F76B-DEBA-BAB8-CF29-5DB05B7827B4}"/>
              </a:ext>
            </a:extLst>
          </p:cNvPr>
          <p:cNvSpPr>
            <a:spLocks noGrp="1"/>
          </p:cNvSpPr>
          <p:nvPr>
            <p:ph type="title"/>
          </p:nvPr>
        </p:nvSpPr>
        <p:spPr/>
        <p:txBody>
          <a:bodyPr>
            <a:noAutofit/>
          </a:bodyPr>
          <a:lstStyle/>
          <a:p>
            <a:r>
              <a:rPr lang="en-GB" sz="4000" dirty="0">
                <a:solidFill>
                  <a:schemeClr val="bg2"/>
                </a:solidFill>
              </a:rPr>
              <a:t>Introduction</a:t>
            </a:r>
          </a:p>
        </p:txBody>
      </p:sp>
      <p:sp>
        <p:nvSpPr>
          <p:cNvPr id="2" name="TextBox 1">
            <a:extLst>
              <a:ext uri="{FF2B5EF4-FFF2-40B4-BE49-F238E27FC236}">
                <a16:creationId xmlns:a16="http://schemas.microsoft.com/office/drawing/2014/main" id="{F8C4AA7C-51B9-8A2B-522C-15886F338935}"/>
              </a:ext>
            </a:extLst>
          </p:cNvPr>
          <p:cNvSpPr txBox="1"/>
          <p:nvPr/>
        </p:nvSpPr>
        <p:spPr>
          <a:xfrm>
            <a:off x="305413" y="1358020"/>
            <a:ext cx="11886587" cy="3139321"/>
          </a:xfrm>
          <a:prstGeom prst="rect">
            <a:avLst/>
          </a:prstGeom>
          <a:noFill/>
        </p:spPr>
        <p:txBody>
          <a:bodyPr wrap="none" rtlCol="0">
            <a:spAutoFit/>
          </a:bodyPr>
          <a:lstStyle/>
          <a:p>
            <a:pPr marL="285750" indent="-285750">
              <a:buFont typeface="Arial" panose="020B0604020202020204" pitchFamily="34" charset="0"/>
              <a:buChar char="•"/>
            </a:pPr>
            <a:r>
              <a:rPr lang="en-GB" dirty="0"/>
              <a:t>This slide deck provides background on England’s national health service (NHS), NHS England and the </a:t>
            </a:r>
          </a:p>
          <a:p>
            <a:r>
              <a:rPr lang="en-GB" dirty="0"/>
              <a:t>Managed Education Partnership concept.</a:t>
            </a:r>
          </a:p>
          <a:p>
            <a:pPr marL="285750" indent="-285750">
              <a:buFont typeface="Arial" panose="020B0604020202020204" pitchFamily="34" charset="0"/>
              <a:buChar char="•"/>
            </a:pPr>
            <a:r>
              <a:rPr lang="en-GB" dirty="0"/>
              <a:t>It summarises information, options and discussions that took place during the NHS England technical visit</a:t>
            </a:r>
          </a:p>
          <a:p>
            <a:r>
              <a:rPr lang="en-GB" dirty="0"/>
              <a:t>to Ghana between 8 – 12</a:t>
            </a:r>
            <a:r>
              <a:rPr lang="en-GB" baseline="30000" dirty="0"/>
              <a:t>th</a:t>
            </a:r>
            <a:r>
              <a:rPr lang="en-GB" dirty="0"/>
              <a:t> July 2024.</a:t>
            </a:r>
          </a:p>
          <a:p>
            <a:pPr marL="285750" indent="-285750">
              <a:buFont typeface="Arial" panose="020B0604020202020204" pitchFamily="34" charset="0"/>
              <a:buChar char="•"/>
            </a:pPr>
            <a:r>
              <a:rPr lang="en-GB" dirty="0"/>
              <a:t>A version of these slides were used as the basis for the Ghana Mental Health Managed Education Partnership</a:t>
            </a:r>
          </a:p>
          <a:p>
            <a:r>
              <a:rPr lang="en-GB" dirty="0"/>
              <a:t>Feedback workshop that took place at the Nursing and Midwifery Council, Accra on Friday 12</a:t>
            </a:r>
            <a:r>
              <a:rPr lang="en-GB" baseline="30000" dirty="0"/>
              <a:t>th</a:t>
            </a:r>
            <a:r>
              <a:rPr lang="en-GB" dirty="0"/>
              <a:t> July 2024.</a:t>
            </a:r>
          </a:p>
          <a:p>
            <a:pPr marL="285750" indent="-285750">
              <a:buFont typeface="Arial" panose="020B0604020202020204" pitchFamily="34" charset="0"/>
              <a:buChar char="•"/>
            </a:pPr>
            <a:r>
              <a:rPr lang="en-GB" dirty="0"/>
              <a:t>This version of these slides have been updated to incorporate feedback from Ghanaian stakeholders during that</a:t>
            </a:r>
          </a:p>
          <a:p>
            <a:r>
              <a:rPr lang="en-GB" dirty="0"/>
              <a:t>workshop.</a:t>
            </a:r>
          </a:p>
          <a:p>
            <a:endParaRPr lang="en-GB" dirty="0"/>
          </a:p>
          <a:p>
            <a:r>
              <a:rPr lang="en-GB" b="1" dirty="0"/>
              <a:t>We would ask all stakeholders to read through the feedback and provide any additional detail or comment</a:t>
            </a:r>
          </a:p>
          <a:p>
            <a:r>
              <a:rPr lang="en-GB" b="1" dirty="0"/>
              <a:t>required. Feedback can be provided to </a:t>
            </a:r>
            <a:r>
              <a:rPr lang="en-GB" b="1" dirty="0">
                <a:hlinkClick r:id="rId2"/>
              </a:rPr>
              <a:t>england.tcc@nhs.net</a:t>
            </a:r>
            <a:r>
              <a:rPr lang="en-GB" b="1" dirty="0"/>
              <a:t>. </a:t>
            </a:r>
            <a:r>
              <a:rPr lang="en-GB" dirty="0"/>
              <a:t> </a:t>
            </a:r>
          </a:p>
        </p:txBody>
      </p:sp>
    </p:spTree>
    <p:extLst>
      <p:ext uri="{BB962C8B-B14F-4D97-AF65-F5344CB8AC3E}">
        <p14:creationId xmlns:p14="http://schemas.microsoft.com/office/powerpoint/2010/main" val="4721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C58EE-D970-2154-7861-E05FD4AE40B5}"/>
              </a:ext>
            </a:extLst>
          </p:cNvPr>
          <p:cNvSpPr>
            <a:spLocks noGrp="1"/>
          </p:cNvSpPr>
          <p:nvPr>
            <p:ph type="title"/>
          </p:nvPr>
        </p:nvSpPr>
        <p:spPr>
          <a:xfrm>
            <a:off x="94949" y="0"/>
            <a:ext cx="11404154" cy="865186"/>
          </a:xfrm>
        </p:spPr>
        <p:txBody>
          <a:bodyPr>
            <a:normAutofit fontScale="90000"/>
          </a:bodyPr>
          <a:lstStyle/>
          <a:p>
            <a:r>
              <a:rPr lang="en-GB" sz="3200">
                <a:solidFill>
                  <a:schemeClr val="bg2"/>
                </a:solidFill>
                <a:cs typeface="Arial"/>
              </a:rPr>
              <a:t>Cape Coast, Ho and Tamale: </a:t>
            </a:r>
            <a:br>
              <a:rPr lang="en-GB" sz="3200">
                <a:solidFill>
                  <a:schemeClr val="bg2"/>
                </a:solidFill>
                <a:cs typeface="Arial"/>
              </a:rPr>
            </a:br>
            <a:r>
              <a:rPr lang="en-GB" sz="3200">
                <a:solidFill>
                  <a:schemeClr val="bg2"/>
                </a:solidFill>
                <a:cs typeface="Arial"/>
              </a:rPr>
              <a:t>NHS England Observations</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extLst>
              <p:ext uri="{D42A27DB-BD31-4B8C-83A1-F6EECF244321}">
                <p14:modId xmlns:p14="http://schemas.microsoft.com/office/powerpoint/2010/main" val="2589907204"/>
              </p:ext>
            </p:extLst>
          </p:nvPr>
        </p:nvGraphicFramePr>
        <p:xfrm>
          <a:off x="5976000" y="630001"/>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a:extLst>
              <a:ext uri="{FF2B5EF4-FFF2-40B4-BE49-F238E27FC236}">
                <a16:creationId xmlns:a16="http://schemas.microsoft.com/office/drawing/2014/main" id="{7787FA7C-37A4-F094-90B9-683EAAEEA2EC}"/>
              </a:ext>
            </a:extLst>
          </p:cNvPr>
          <p:cNvSpPr txBox="1">
            <a:spLocks/>
          </p:cNvSpPr>
          <p:nvPr/>
        </p:nvSpPr>
        <p:spPr>
          <a:xfrm>
            <a:off x="749149" y="4323043"/>
            <a:ext cx="11088000" cy="345600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endParaRPr lang="en-US" sz="1700">
              <a:solidFill>
                <a:srgbClr val="000000"/>
              </a:solidFill>
              <a:cs typeface="Arial"/>
            </a:endParaRPr>
          </a:p>
        </p:txBody>
      </p:sp>
      <p:sp>
        <p:nvSpPr>
          <p:cNvPr id="3" name="Content Placeholder 2">
            <a:extLst>
              <a:ext uri="{FF2B5EF4-FFF2-40B4-BE49-F238E27FC236}">
                <a16:creationId xmlns:a16="http://schemas.microsoft.com/office/drawing/2014/main" id="{89AB7CD5-383A-7D42-4682-81B463993BA4}"/>
              </a:ext>
            </a:extLst>
          </p:cNvPr>
          <p:cNvSpPr>
            <a:spLocks noGrp="1"/>
          </p:cNvSpPr>
          <p:nvPr>
            <p:ph idx="1"/>
          </p:nvPr>
        </p:nvSpPr>
        <p:spPr>
          <a:xfrm>
            <a:off x="432000" y="1659835"/>
            <a:ext cx="11088000" cy="4568164"/>
          </a:xfrm>
        </p:spPr>
        <p:txBody>
          <a:bodyPr/>
          <a:lstStyle/>
          <a:p>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6" name="TextBox 5">
            <a:extLst>
              <a:ext uri="{FF2B5EF4-FFF2-40B4-BE49-F238E27FC236}">
                <a16:creationId xmlns:a16="http://schemas.microsoft.com/office/drawing/2014/main" id="{33615DA8-6E4F-65F3-8F04-F4BD87D498A5}"/>
              </a:ext>
            </a:extLst>
          </p:cNvPr>
          <p:cNvSpPr txBox="1"/>
          <p:nvPr/>
        </p:nvSpPr>
        <p:spPr>
          <a:xfrm>
            <a:off x="531568" y="1275550"/>
            <a:ext cx="2002971" cy="369332"/>
          </a:xfrm>
          <a:prstGeom prst="rect">
            <a:avLst/>
          </a:prstGeom>
          <a:noFill/>
        </p:spPr>
        <p:txBody>
          <a:bodyPr wrap="square" rtlCol="0">
            <a:spAutoFit/>
          </a:bodyPr>
          <a:lstStyle/>
          <a:p>
            <a:r>
              <a:rPr lang="en-GB"/>
              <a:t>General hospitals</a:t>
            </a:r>
          </a:p>
        </p:txBody>
      </p:sp>
      <p:sp>
        <p:nvSpPr>
          <p:cNvPr id="7" name="TextBox 6">
            <a:extLst>
              <a:ext uri="{FF2B5EF4-FFF2-40B4-BE49-F238E27FC236}">
                <a16:creationId xmlns:a16="http://schemas.microsoft.com/office/drawing/2014/main" id="{F4EAE0A0-89A8-48A9-6709-A568BC79F428}"/>
              </a:ext>
            </a:extLst>
          </p:cNvPr>
          <p:cNvSpPr txBox="1"/>
          <p:nvPr/>
        </p:nvSpPr>
        <p:spPr>
          <a:xfrm>
            <a:off x="2758549" y="1238041"/>
            <a:ext cx="1944915" cy="646331"/>
          </a:xfrm>
          <a:prstGeom prst="rect">
            <a:avLst/>
          </a:prstGeom>
          <a:noFill/>
        </p:spPr>
        <p:txBody>
          <a:bodyPr wrap="square" rtlCol="0">
            <a:spAutoFit/>
          </a:bodyPr>
          <a:lstStyle/>
          <a:p>
            <a:r>
              <a:rPr lang="en-GB"/>
              <a:t>Teaching Hospitals</a:t>
            </a:r>
          </a:p>
        </p:txBody>
      </p:sp>
      <p:sp>
        <p:nvSpPr>
          <p:cNvPr id="8" name="TextBox 7">
            <a:extLst>
              <a:ext uri="{FF2B5EF4-FFF2-40B4-BE49-F238E27FC236}">
                <a16:creationId xmlns:a16="http://schemas.microsoft.com/office/drawing/2014/main" id="{5AE6F210-C60A-BEFE-3AC6-0A874E645338}"/>
              </a:ext>
            </a:extLst>
          </p:cNvPr>
          <p:cNvSpPr txBox="1"/>
          <p:nvPr/>
        </p:nvSpPr>
        <p:spPr>
          <a:xfrm>
            <a:off x="965324" y="2138700"/>
            <a:ext cx="1778000" cy="369332"/>
          </a:xfrm>
          <a:prstGeom prst="rect">
            <a:avLst/>
          </a:prstGeom>
          <a:noFill/>
        </p:spPr>
        <p:txBody>
          <a:bodyPr wrap="square" rtlCol="0">
            <a:spAutoFit/>
          </a:bodyPr>
          <a:lstStyle/>
          <a:p>
            <a:r>
              <a:rPr lang="en-GB"/>
              <a:t>Senior buy in</a:t>
            </a:r>
          </a:p>
        </p:txBody>
      </p:sp>
      <p:sp>
        <p:nvSpPr>
          <p:cNvPr id="9" name="TextBox 8">
            <a:extLst>
              <a:ext uri="{FF2B5EF4-FFF2-40B4-BE49-F238E27FC236}">
                <a16:creationId xmlns:a16="http://schemas.microsoft.com/office/drawing/2014/main" id="{6F230516-5C8C-4A10-E49C-0D3322346300}"/>
              </a:ext>
            </a:extLst>
          </p:cNvPr>
          <p:cNvSpPr txBox="1"/>
          <p:nvPr/>
        </p:nvSpPr>
        <p:spPr>
          <a:xfrm>
            <a:off x="8625115" y="1708052"/>
            <a:ext cx="2368609" cy="1754326"/>
          </a:xfrm>
          <a:prstGeom prst="rect">
            <a:avLst/>
          </a:prstGeom>
          <a:noFill/>
        </p:spPr>
        <p:txBody>
          <a:bodyPr wrap="square" rtlCol="0">
            <a:spAutoFit/>
          </a:bodyPr>
          <a:lstStyle/>
          <a:p>
            <a:r>
              <a:rPr lang="en-GB"/>
              <a:t>Mental health services and offers increasing in importance and being rapidly developed. </a:t>
            </a:r>
          </a:p>
        </p:txBody>
      </p:sp>
      <p:sp>
        <p:nvSpPr>
          <p:cNvPr id="12" name="TextBox 11">
            <a:extLst>
              <a:ext uri="{FF2B5EF4-FFF2-40B4-BE49-F238E27FC236}">
                <a16:creationId xmlns:a16="http://schemas.microsoft.com/office/drawing/2014/main" id="{5DD4A4C6-36F1-9624-8F81-A1F676CB75BC}"/>
              </a:ext>
            </a:extLst>
          </p:cNvPr>
          <p:cNvSpPr txBox="1"/>
          <p:nvPr/>
        </p:nvSpPr>
        <p:spPr>
          <a:xfrm>
            <a:off x="5119627" y="1445521"/>
            <a:ext cx="1549764" cy="646331"/>
          </a:xfrm>
          <a:prstGeom prst="rect">
            <a:avLst/>
          </a:prstGeom>
          <a:noFill/>
        </p:spPr>
        <p:txBody>
          <a:bodyPr wrap="square" rtlCol="0">
            <a:spAutoFit/>
          </a:bodyPr>
          <a:lstStyle/>
          <a:p>
            <a:r>
              <a:rPr lang="en-GB"/>
              <a:t>Desire to collaborate</a:t>
            </a:r>
          </a:p>
        </p:txBody>
      </p:sp>
      <p:sp>
        <p:nvSpPr>
          <p:cNvPr id="14" name="TextBox 13">
            <a:extLst>
              <a:ext uri="{FF2B5EF4-FFF2-40B4-BE49-F238E27FC236}">
                <a16:creationId xmlns:a16="http://schemas.microsoft.com/office/drawing/2014/main" id="{126012DD-793E-B725-46D3-9415F76111A9}"/>
              </a:ext>
            </a:extLst>
          </p:cNvPr>
          <p:cNvSpPr txBox="1"/>
          <p:nvPr/>
        </p:nvSpPr>
        <p:spPr>
          <a:xfrm>
            <a:off x="2994291" y="2319970"/>
            <a:ext cx="4652962" cy="923330"/>
          </a:xfrm>
          <a:prstGeom prst="rect">
            <a:avLst/>
          </a:prstGeom>
          <a:noFill/>
        </p:spPr>
        <p:txBody>
          <a:bodyPr wrap="square">
            <a:spAutoFit/>
          </a:bodyPr>
          <a:lstStyle/>
          <a:p>
            <a:r>
              <a:rPr lang="en-GB" sz="1800" b="0"/>
              <a:t>Variable infrastructure between different sites. </a:t>
            </a:r>
            <a:r>
              <a:rPr lang="en-GB"/>
              <a:t>Improved infrastructure will require significant funding.</a:t>
            </a:r>
            <a:endParaRPr lang="en-GB" sz="1800" b="0"/>
          </a:p>
        </p:txBody>
      </p:sp>
      <p:sp>
        <p:nvSpPr>
          <p:cNvPr id="15" name="TextBox 14">
            <a:extLst>
              <a:ext uri="{FF2B5EF4-FFF2-40B4-BE49-F238E27FC236}">
                <a16:creationId xmlns:a16="http://schemas.microsoft.com/office/drawing/2014/main" id="{3C705466-8979-CDCA-10BD-6D54FAAFDCCF}"/>
              </a:ext>
            </a:extLst>
          </p:cNvPr>
          <p:cNvSpPr txBox="1"/>
          <p:nvPr/>
        </p:nvSpPr>
        <p:spPr>
          <a:xfrm>
            <a:off x="7058053" y="3676712"/>
            <a:ext cx="4652962" cy="1200329"/>
          </a:xfrm>
          <a:prstGeom prst="rect">
            <a:avLst/>
          </a:prstGeom>
          <a:noFill/>
        </p:spPr>
        <p:txBody>
          <a:bodyPr wrap="square">
            <a:spAutoFit/>
          </a:bodyPr>
          <a:lstStyle/>
          <a:p>
            <a:r>
              <a:rPr lang="en-GB" sz="1800" b="0"/>
              <a:t>No specific population served; in some areas patients come fro</a:t>
            </a:r>
            <a:r>
              <a:rPr lang="en-GB"/>
              <a:t>m across borders. Difficult therefore to assess or predict demand.</a:t>
            </a:r>
            <a:endParaRPr lang="en-GB" sz="1800" b="0"/>
          </a:p>
        </p:txBody>
      </p:sp>
      <p:sp>
        <p:nvSpPr>
          <p:cNvPr id="17" name="TextBox 16">
            <a:extLst>
              <a:ext uri="{FF2B5EF4-FFF2-40B4-BE49-F238E27FC236}">
                <a16:creationId xmlns:a16="http://schemas.microsoft.com/office/drawing/2014/main" id="{C8F212D3-D452-9398-1452-8320389B20DB}"/>
              </a:ext>
            </a:extLst>
          </p:cNvPr>
          <p:cNvSpPr txBox="1"/>
          <p:nvPr/>
        </p:nvSpPr>
        <p:spPr>
          <a:xfrm>
            <a:off x="650010" y="3456737"/>
            <a:ext cx="4652962" cy="646331"/>
          </a:xfrm>
          <a:prstGeom prst="rect">
            <a:avLst/>
          </a:prstGeom>
          <a:noFill/>
        </p:spPr>
        <p:txBody>
          <a:bodyPr wrap="square">
            <a:spAutoFit/>
          </a:bodyPr>
          <a:lstStyle/>
          <a:p>
            <a:r>
              <a:rPr lang="en-GB" sz="1800" b="0"/>
              <a:t>Different approach to supervision between England and Ghana.</a:t>
            </a:r>
          </a:p>
        </p:txBody>
      </p:sp>
      <p:sp>
        <p:nvSpPr>
          <p:cNvPr id="18" name="TextBox 17">
            <a:extLst>
              <a:ext uri="{FF2B5EF4-FFF2-40B4-BE49-F238E27FC236}">
                <a16:creationId xmlns:a16="http://schemas.microsoft.com/office/drawing/2014/main" id="{C33D91FB-C2E9-6E15-09EC-D7C7BCD8FD31}"/>
              </a:ext>
            </a:extLst>
          </p:cNvPr>
          <p:cNvSpPr txBox="1"/>
          <p:nvPr/>
        </p:nvSpPr>
        <p:spPr>
          <a:xfrm>
            <a:off x="4133645" y="4228713"/>
            <a:ext cx="2291793" cy="1477328"/>
          </a:xfrm>
          <a:prstGeom prst="rect">
            <a:avLst/>
          </a:prstGeom>
          <a:noFill/>
        </p:spPr>
        <p:txBody>
          <a:bodyPr wrap="square" rtlCol="0">
            <a:spAutoFit/>
          </a:bodyPr>
          <a:lstStyle/>
          <a:p>
            <a:r>
              <a:rPr lang="en-GB"/>
              <a:t>Desire to continuously improve and provide evidence-based care.</a:t>
            </a:r>
          </a:p>
        </p:txBody>
      </p:sp>
      <p:sp>
        <p:nvSpPr>
          <p:cNvPr id="19" name="TextBox 18">
            <a:extLst>
              <a:ext uri="{FF2B5EF4-FFF2-40B4-BE49-F238E27FC236}">
                <a16:creationId xmlns:a16="http://schemas.microsoft.com/office/drawing/2014/main" id="{A430F3BB-2E68-4F43-380C-656DF9C44BCC}"/>
              </a:ext>
            </a:extLst>
          </p:cNvPr>
          <p:cNvSpPr txBox="1"/>
          <p:nvPr/>
        </p:nvSpPr>
        <p:spPr>
          <a:xfrm>
            <a:off x="8752177" y="5061707"/>
            <a:ext cx="1908887" cy="923330"/>
          </a:xfrm>
          <a:prstGeom prst="rect">
            <a:avLst/>
          </a:prstGeom>
          <a:noFill/>
        </p:spPr>
        <p:txBody>
          <a:bodyPr wrap="square" rtlCol="0">
            <a:spAutoFit/>
          </a:bodyPr>
          <a:lstStyle/>
          <a:p>
            <a:r>
              <a:rPr lang="en-GB"/>
              <a:t>An appetite to collaborate on research</a:t>
            </a:r>
          </a:p>
        </p:txBody>
      </p:sp>
      <p:sp>
        <p:nvSpPr>
          <p:cNvPr id="20" name="TextBox 19">
            <a:extLst>
              <a:ext uri="{FF2B5EF4-FFF2-40B4-BE49-F238E27FC236}">
                <a16:creationId xmlns:a16="http://schemas.microsoft.com/office/drawing/2014/main" id="{27366A9F-996C-3DB2-6067-7F6B97F584BB}"/>
              </a:ext>
            </a:extLst>
          </p:cNvPr>
          <p:cNvSpPr txBox="1"/>
          <p:nvPr/>
        </p:nvSpPr>
        <p:spPr>
          <a:xfrm>
            <a:off x="1011024" y="4416925"/>
            <a:ext cx="2291793" cy="923330"/>
          </a:xfrm>
          <a:prstGeom prst="rect">
            <a:avLst/>
          </a:prstGeom>
          <a:noFill/>
        </p:spPr>
        <p:txBody>
          <a:bodyPr wrap="square" rtlCol="0">
            <a:spAutoFit/>
          </a:bodyPr>
          <a:lstStyle/>
          <a:p>
            <a:r>
              <a:rPr lang="en-GB"/>
              <a:t>Limited discussion around digital and technology</a:t>
            </a:r>
          </a:p>
        </p:txBody>
      </p:sp>
    </p:spTree>
    <p:extLst>
      <p:ext uri="{BB962C8B-B14F-4D97-AF65-F5344CB8AC3E}">
        <p14:creationId xmlns:p14="http://schemas.microsoft.com/office/powerpoint/2010/main" val="152328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C58EE-D970-2154-7861-E05FD4AE40B5}"/>
              </a:ext>
            </a:extLst>
          </p:cNvPr>
          <p:cNvSpPr>
            <a:spLocks noGrp="1"/>
          </p:cNvSpPr>
          <p:nvPr>
            <p:ph type="title"/>
          </p:nvPr>
        </p:nvSpPr>
        <p:spPr>
          <a:xfrm>
            <a:off x="94949" y="0"/>
            <a:ext cx="11404154" cy="865186"/>
          </a:xfrm>
        </p:spPr>
        <p:txBody>
          <a:bodyPr>
            <a:normAutofit fontScale="90000"/>
          </a:bodyPr>
          <a:lstStyle/>
          <a:p>
            <a:r>
              <a:rPr lang="en-GB" sz="3200">
                <a:solidFill>
                  <a:schemeClr val="bg2"/>
                </a:solidFill>
                <a:cs typeface="Arial"/>
              </a:rPr>
              <a:t>Cape Coast, Ho and Tamale: </a:t>
            </a:r>
            <a:br>
              <a:rPr lang="en-GB" sz="3200">
                <a:solidFill>
                  <a:schemeClr val="bg2"/>
                </a:solidFill>
                <a:cs typeface="Arial"/>
              </a:rPr>
            </a:br>
            <a:r>
              <a:rPr lang="en-GB" sz="3200">
                <a:solidFill>
                  <a:schemeClr val="bg2"/>
                </a:solidFill>
                <a:cs typeface="Arial"/>
              </a:rPr>
              <a:t>Ghanaian Feedback</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nvGraphicFramePr>
        <p:xfrm>
          <a:off x="5976000" y="630001"/>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a:extLst>
              <a:ext uri="{FF2B5EF4-FFF2-40B4-BE49-F238E27FC236}">
                <a16:creationId xmlns:a16="http://schemas.microsoft.com/office/drawing/2014/main" id="{7787FA7C-37A4-F094-90B9-683EAAEEA2EC}"/>
              </a:ext>
            </a:extLst>
          </p:cNvPr>
          <p:cNvSpPr txBox="1">
            <a:spLocks/>
          </p:cNvSpPr>
          <p:nvPr/>
        </p:nvSpPr>
        <p:spPr>
          <a:xfrm>
            <a:off x="749149" y="4323043"/>
            <a:ext cx="11088000" cy="345600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endParaRPr lang="en-US" sz="1700">
              <a:solidFill>
                <a:srgbClr val="000000"/>
              </a:solidFill>
              <a:cs typeface="Arial"/>
            </a:endParaRPr>
          </a:p>
        </p:txBody>
      </p:sp>
      <p:sp>
        <p:nvSpPr>
          <p:cNvPr id="3" name="Content Placeholder 2">
            <a:extLst>
              <a:ext uri="{FF2B5EF4-FFF2-40B4-BE49-F238E27FC236}">
                <a16:creationId xmlns:a16="http://schemas.microsoft.com/office/drawing/2014/main" id="{89AB7CD5-383A-7D42-4682-81B463993BA4}"/>
              </a:ext>
            </a:extLst>
          </p:cNvPr>
          <p:cNvSpPr>
            <a:spLocks noGrp="1"/>
          </p:cNvSpPr>
          <p:nvPr>
            <p:ph idx="1"/>
          </p:nvPr>
        </p:nvSpPr>
        <p:spPr>
          <a:xfrm>
            <a:off x="432000" y="1659835"/>
            <a:ext cx="11088000" cy="4568164"/>
          </a:xfrm>
        </p:spPr>
        <p:txBody>
          <a:bodyPr/>
          <a:lstStyle/>
          <a:p>
            <a:endParaRPr lang="en-GB"/>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6" name="TextBox 5">
            <a:extLst>
              <a:ext uri="{FF2B5EF4-FFF2-40B4-BE49-F238E27FC236}">
                <a16:creationId xmlns:a16="http://schemas.microsoft.com/office/drawing/2014/main" id="{33615DA8-6E4F-65F3-8F04-F4BD87D498A5}"/>
              </a:ext>
            </a:extLst>
          </p:cNvPr>
          <p:cNvSpPr txBox="1"/>
          <p:nvPr/>
        </p:nvSpPr>
        <p:spPr>
          <a:xfrm>
            <a:off x="385730" y="994639"/>
            <a:ext cx="2419319" cy="1477328"/>
          </a:xfrm>
          <a:prstGeom prst="rect">
            <a:avLst/>
          </a:prstGeom>
          <a:noFill/>
        </p:spPr>
        <p:txBody>
          <a:bodyPr wrap="square" rtlCol="0">
            <a:spAutoFit/>
          </a:bodyPr>
          <a:lstStyle/>
          <a:p>
            <a:r>
              <a:rPr lang="en-GB" dirty="0"/>
              <a:t>Potential for creation of Centres of Excellence in Ghana by specialisation (e.g. </a:t>
            </a:r>
            <a:r>
              <a:rPr lang="en-GB" dirty="0" err="1"/>
              <a:t>Ankaful</a:t>
            </a:r>
            <a:r>
              <a:rPr lang="en-GB" dirty="0"/>
              <a:t>, forensic)</a:t>
            </a:r>
          </a:p>
        </p:txBody>
      </p:sp>
      <p:sp>
        <p:nvSpPr>
          <p:cNvPr id="2" name="TextBox 1">
            <a:extLst>
              <a:ext uri="{FF2B5EF4-FFF2-40B4-BE49-F238E27FC236}">
                <a16:creationId xmlns:a16="http://schemas.microsoft.com/office/drawing/2014/main" id="{EE2C2179-9EBB-8C51-5EE8-ADCBAF659824}"/>
              </a:ext>
            </a:extLst>
          </p:cNvPr>
          <p:cNvSpPr txBox="1"/>
          <p:nvPr/>
        </p:nvSpPr>
        <p:spPr>
          <a:xfrm>
            <a:off x="745060" y="3057321"/>
            <a:ext cx="2002971" cy="2862322"/>
          </a:xfrm>
          <a:prstGeom prst="rect">
            <a:avLst/>
          </a:prstGeom>
          <a:noFill/>
        </p:spPr>
        <p:txBody>
          <a:bodyPr wrap="square" rtlCol="0">
            <a:spAutoFit/>
          </a:bodyPr>
          <a:lstStyle/>
          <a:p>
            <a:r>
              <a:rPr lang="en-GB"/>
              <a:t>Pharmacists should be involved. They are often the first point of intervention (e.g. they meet drug addicts). Not very structured here presently.</a:t>
            </a:r>
          </a:p>
        </p:txBody>
      </p:sp>
      <p:sp>
        <p:nvSpPr>
          <p:cNvPr id="10" name="TextBox 9">
            <a:extLst>
              <a:ext uri="{FF2B5EF4-FFF2-40B4-BE49-F238E27FC236}">
                <a16:creationId xmlns:a16="http://schemas.microsoft.com/office/drawing/2014/main" id="{41D630AE-276B-7DF1-FB03-86A2037D05EE}"/>
              </a:ext>
            </a:extLst>
          </p:cNvPr>
          <p:cNvSpPr txBox="1"/>
          <p:nvPr/>
        </p:nvSpPr>
        <p:spPr>
          <a:xfrm>
            <a:off x="3366247" y="2065278"/>
            <a:ext cx="3622134" cy="2585323"/>
          </a:xfrm>
          <a:prstGeom prst="rect">
            <a:avLst/>
          </a:prstGeom>
          <a:noFill/>
        </p:spPr>
        <p:txBody>
          <a:bodyPr wrap="square" rtlCol="0">
            <a:spAutoFit/>
          </a:bodyPr>
          <a:lstStyle/>
          <a:p>
            <a:r>
              <a:rPr lang="en-GB"/>
              <a:t>Research shows that in Tamale, anxiety and depression are in the top 5 of presentations. Interaction with primary care providers, but they miss a lot. Instances of referrals with typical text book signs. So are a lot of walk ins. Keen to gain evidence base to understand this more.</a:t>
            </a:r>
          </a:p>
        </p:txBody>
      </p:sp>
      <p:sp>
        <p:nvSpPr>
          <p:cNvPr id="13" name="TextBox 12">
            <a:extLst>
              <a:ext uri="{FF2B5EF4-FFF2-40B4-BE49-F238E27FC236}">
                <a16:creationId xmlns:a16="http://schemas.microsoft.com/office/drawing/2014/main" id="{2470CF01-B7CC-A798-BBA9-13E16E592BA7}"/>
              </a:ext>
            </a:extLst>
          </p:cNvPr>
          <p:cNvSpPr txBox="1"/>
          <p:nvPr/>
        </p:nvSpPr>
        <p:spPr>
          <a:xfrm>
            <a:off x="7469976" y="3878931"/>
            <a:ext cx="3622134" cy="646331"/>
          </a:xfrm>
          <a:prstGeom prst="rect">
            <a:avLst/>
          </a:prstGeom>
          <a:noFill/>
        </p:spPr>
        <p:txBody>
          <a:bodyPr wrap="square" rtlCol="0">
            <a:spAutoFit/>
          </a:bodyPr>
          <a:lstStyle/>
          <a:p>
            <a:r>
              <a:rPr lang="en-GB"/>
              <a:t>Close links with social workers are necessary.</a:t>
            </a:r>
          </a:p>
        </p:txBody>
      </p:sp>
      <p:sp>
        <p:nvSpPr>
          <p:cNvPr id="16" name="TextBox 15">
            <a:extLst>
              <a:ext uri="{FF2B5EF4-FFF2-40B4-BE49-F238E27FC236}">
                <a16:creationId xmlns:a16="http://schemas.microsoft.com/office/drawing/2014/main" id="{EAF3FB6F-F31F-2118-5E56-C62E637D994B}"/>
              </a:ext>
            </a:extLst>
          </p:cNvPr>
          <p:cNvSpPr txBox="1"/>
          <p:nvPr/>
        </p:nvSpPr>
        <p:spPr>
          <a:xfrm>
            <a:off x="5658909" y="5267181"/>
            <a:ext cx="3622134" cy="646331"/>
          </a:xfrm>
          <a:prstGeom prst="rect">
            <a:avLst/>
          </a:prstGeom>
          <a:noFill/>
        </p:spPr>
        <p:txBody>
          <a:bodyPr wrap="square" rtlCol="0">
            <a:spAutoFit/>
          </a:bodyPr>
          <a:lstStyle/>
          <a:p>
            <a:r>
              <a:rPr lang="en-GB"/>
              <a:t>There was an activity room in Ho that is currently unused.</a:t>
            </a:r>
          </a:p>
        </p:txBody>
      </p:sp>
      <p:sp>
        <p:nvSpPr>
          <p:cNvPr id="21" name="TextBox 20">
            <a:extLst>
              <a:ext uri="{FF2B5EF4-FFF2-40B4-BE49-F238E27FC236}">
                <a16:creationId xmlns:a16="http://schemas.microsoft.com/office/drawing/2014/main" id="{271B418A-964B-01C3-B2D9-7675D02EBA4E}"/>
              </a:ext>
            </a:extLst>
          </p:cNvPr>
          <p:cNvSpPr txBox="1"/>
          <p:nvPr/>
        </p:nvSpPr>
        <p:spPr>
          <a:xfrm>
            <a:off x="7443123" y="1474978"/>
            <a:ext cx="3622134" cy="2031325"/>
          </a:xfrm>
          <a:prstGeom prst="rect">
            <a:avLst/>
          </a:prstGeom>
          <a:noFill/>
        </p:spPr>
        <p:txBody>
          <a:bodyPr wrap="square" rtlCol="0">
            <a:spAutoFit/>
          </a:bodyPr>
          <a:lstStyle/>
          <a:p>
            <a:r>
              <a:rPr lang="en-GB"/>
              <a:t>Occupational Therapist is not always required: NHS England examples given of hiking and gym groups supporting people with mental health issues as well employment support working in early intervention of psychosis.</a:t>
            </a:r>
          </a:p>
        </p:txBody>
      </p:sp>
      <p:pic>
        <p:nvPicPr>
          <p:cNvPr id="7" name="Picture 6">
            <a:extLst>
              <a:ext uri="{FF2B5EF4-FFF2-40B4-BE49-F238E27FC236}">
                <a16:creationId xmlns:a16="http://schemas.microsoft.com/office/drawing/2014/main" id="{E92ECF66-BAA5-5CB2-4FB3-660118A22842}"/>
              </a:ext>
            </a:extLst>
          </p:cNvPr>
          <p:cNvPicPr>
            <a:picLocks noChangeAspect="1"/>
          </p:cNvPicPr>
          <p:nvPr/>
        </p:nvPicPr>
        <p:blipFill>
          <a:blip r:embed="rId8"/>
          <a:stretch>
            <a:fillRect/>
          </a:stretch>
        </p:blipFill>
        <p:spPr>
          <a:xfrm>
            <a:off x="10030073" y="4542618"/>
            <a:ext cx="2124075" cy="1771650"/>
          </a:xfrm>
          <a:prstGeom prst="rect">
            <a:avLst/>
          </a:prstGeom>
        </p:spPr>
      </p:pic>
    </p:spTree>
    <p:extLst>
      <p:ext uri="{BB962C8B-B14F-4D97-AF65-F5344CB8AC3E}">
        <p14:creationId xmlns:p14="http://schemas.microsoft.com/office/powerpoint/2010/main" val="115975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245D06-D69A-85F4-1CA5-FF6ED5949B35}"/>
              </a:ext>
            </a:extLst>
          </p:cNvPr>
          <p:cNvSpPr>
            <a:spLocks noGrp="1"/>
          </p:cNvSpPr>
          <p:nvPr>
            <p:ph type="body" sz="quarter" idx="13"/>
          </p:nvPr>
        </p:nvSpPr>
        <p:spPr>
          <a:xfrm>
            <a:off x="750189" y="3489578"/>
            <a:ext cx="5969011" cy="896938"/>
          </a:xfrm>
        </p:spPr>
        <p:txBody>
          <a:bodyPr>
            <a:normAutofit fontScale="77500" lnSpcReduction="20000"/>
          </a:bodyPr>
          <a:lstStyle/>
          <a:p>
            <a:pPr marL="457200" indent="-457200">
              <a:buFont typeface="Arial" panose="020B0604020202020204" pitchFamily="34" charset="0"/>
              <a:buChar char="•"/>
            </a:pPr>
            <a:r>
              <a:rPr lang="en-GB" dirty="0"/>
              <a:t>NHS England observations, slide 17</a:t>
            </a:r>
          </a:p>
          <a:p>
            <a:pPr marL="457200" indent="-457200">
              <a:buFont typeface="Arial" panose="020B0604020202020204" pitchFamily="34" charset="0"/>
              <a:buChar char="•"/>
            </a:pPr>
            <a:r>
              <a:rPr lang="en-GB" dirty="0"/>
              <a:t>Ghanaian Stakeholder feedback, slide 18</a:t>
            </a:r>
          </a:p>
        </p:txBody>
      </p:sp>
      <p:sp>
        <p:nvSpPr>
          <p:cNvPr id="8" name="Text Placeholder 7">
            <a:extLst>
              <a:ext uri="{FF2B5EF4-FFF2-40B4-BE49-F238E27FC236}">
                <a16:creationId xmlns:a16="http://schemas.microsoft.com/office/drawing/2014/main" id="{3786EC10-6865-0BC8-7A0C-C11C526DA193}"/>
              </a:ext>
            </a:extLst>
          </p:cNvPr>
          <p:cNvSpPr>
            <a:spLocks noGrp="1"/>
          </p:cNvSpPr>
          <p:nvPr>
            <p:ph type="body" sz="quarter" idx="14"/>
          </p:nvPr>
        </p:nvSpPr>
        <p:spPr>
          <a:xfrm>
            <a:off x="891913" y="1654223"/>
            <a:ext cx="5685561" cy="1566322"/>
          </a:xfrm>
        </p:spPr>
        <p:txBody>
          <a:bodyPr/>
          <a:lstStyle/>
          <a:p>
            <a:r>
              <a:rPr lang="en-GB"/>
              <a:t>Healthcare worker</a:t>
            </a:r>
          </a:p>
        </p:txBody>
      </p:sp>
      <p:sp>
        <p:nvSpPr>
          <p:cNvPr id="4" name="Title 3">
            <a:extLst>
              <a:ext uri="{FF2B5EF4-FFF2-40B4-BE49-F238E27FC236}">
                <a16:creationId xmlns:a16="http://schemas.microsoft.com/office/drawing/2014/main" id="{2FCC58EE-D970-2154-7861-E05FD4AE40B5}"/>
              </a:ext>
            </a:extLst>
          </p:cNvPr>
          <p:cNvSpPr>
            <a:spLocks noGrp="1"/>
          </p:cNvSpPr>
          <p:nvPr>
            <p:ph type="title" idx="4294967295"/>
          </p:nvPr>
        </p:nvSpPr>
        <p:spPr>
          <a:xfrm>
            <a:off x="750189" y="894671"/>
            <a:ext cx="11404600" cy="427037"/>
          </a:xfrm>
        </p:spPr>
        <p:txBody>
          <a:bodyPr>
            <a:normAutofit fontScale="90000"/>
          </a:bodyPr>
          <a:lstStyle/>
          <a:p>
            <a:r>
              <a:rPr lang="en-GB" sz="3200">
                <a:solidFill>
                  <a:schemeClr val="bg2"/>
                </a:solidFill>
                <a:cs typeface="Arial"/>
              </a:rPr>
              <a:t>Cape Coast, Ho and Tamale</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nvGraphicFramePr>
        <p:xfrm>
          <a:off x="750190" y="1013595"/>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743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C58EE-D970-2154-7861-E05FD4AE40B5}"/>
              </a:ext>
            </a:extLst>
          </p:cNvPr>
          <p:cNvSpPr>
            <a:spLocks noGrp="1"/>
          </p:cNvSpPr>
          <p:nvPr>
            <p:ph type="title"/>
          </p:nvPr>
        </p:nvSpPr>
        <p:spPr>
          <a:xfrm>
            <a:off x="94949" y="0"/>
            <a:ext cx="11404154" cy="865186"/>
          </a:xfrm>
        </p:spPr>
        <p:txBody>
          <a:bodyPr>
            <a:normAutofit fontScale="90000"/>
          </a:bodyPr>
          <a:lstStyle/>
          <a:p>
            <a:r>
              <a:rPr lang="en-GB" sz="3200">
                <a:solidFill>
                  <a:schemeClr val="bg2"/>
                </a:solidFill>
                <a:cs typeface="Arial"/>
              </a:rPr>
              <a:t>Cape Coast, Ho and Tamale: </a:t>
            </a:r>
            <a:br>
              <a:rPr lang="en-GB" sz="3200">
                <a:solidFill>
                  <a:schemeClr val="bg2"/>
                </a:solidFill>
                <a:cs typeface="Arial"/>
              </a:rPr>
            </a:br>
            <a:r>
              <a:rPr lang="en-GB" sz="3200">
                <a:solidFill>
                  <a:schemeClr val="bg2"/>
                </a:solidFill>
                <a:cs typeface="Arial"/>
              </a:rPr>
              <a:t>NHS England Observations</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extLst>
              <p:ext uri="{D42A27DB-BD31-4B8C-83A1-F6EECF244321}">
                <p14:modId xmlns:p14="http://schemas.microsoft.com/office/powerpoint/2010/main" val="2440366146"/>
              </p:ext>
            </p:extLst>
          </p:nvPr>
        </p:nvGraphicFramePr>
        <p:xfrm>
          <a:off x="5976000" y="630001"/>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a:extLst>
              <a:ext uri="{FF2B5EF4-FFF2-40B4-BE49-F238E27FC236}">
                <a16:creationId xmlns:a16="http://schemas.microsoft.com/office/drawing/2014/main" id="{7787FA7C-37A4-F094-90B9-683EAAEEA2EC}"/>
              </a:ext>
            </a:extLst>
          </p:cNvPr>
          <p:cNvSpPr txBox="1">
            <a:spLocks/>
          </p:cNvSpPr>
          <p:nvPr/>
        </p:nvSpPr>
        <p:spPr>
          <a:xfrm>
            <a:off x="749149" y="4323043"/>
            <a:ext cx="11088000" cy="345600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endParaRPr lang="en-US" sz="1700">
              <a:solidFill>
                <a:srgbClr val="000000"/>
              </a:solidFill>
              <a:cs typeface="Arial"/>
            </a:endParaRPr>
          </a:p>
        </p:txBody>
      </p:sp>
      <p:sp>
        <p:nvSpPr>
          <p:cNvPr id="3" name="Content Placeholder 2">
            <a:extLst>
              <a:ext uri="{FF2B5EF4-FFF2-40B4-BE49-F238E27FC236}">
                <a16:creationId xmlns:a16="http://schemas.microsoft.com/office/drawing/2014/main" id="{89AB7CD5-383A-7D42-4682-81B463993BA4}"/>
              </a:ext>
            </a:extLst>
          </p:cNvPr>
          <p:cNvSpPr>
            <a:spLocks noGrp="1"/>
          </p:cNvSpPr>
          <p:nvPr>
            <p:ph idx="1"/>
          </p:nvPr>
        </p:nvSpPr>
        <p:spPr>
          <a:xfrm>
            <a:off x="432000" y="1659835"/>
            <a:ext cx="11088000" cy="4568164"/>
          </a:xfrm>
        </p:spPr>
        <p:txBody>
          <a:bodyPr/>
          <a:lstStyle/>
          <a:p>
            <a:endParaRPr lang="en-GB"/>
          </a:p>
          <a:p>
            <a:pPr marL="342900" indent="-342900">
              <a:buFont typeface="Arial" panose="020B0604020202020204" pitchFamily="34" charset="0"/>
              <a:buChar char="•"/>
            </a:pPr>
            <a:endParaRPr lang="en-GB"/>
          </a:p>
        </p:txBody>
      </p:sp>
      <p:sp>
        <p:nvSpPr>
          <p:cNvPr id="6" name="TextBox 5">
            <a:extLst>
              <a:ext uri="{FF2B5EF4-FFF2-40B4-BE49-F238E27FC236}">
                <a16:creationId xmlns:a16="http://schemas.microsoft.com/office/drawing/2014/main" id="{ED6EE5EE-0552-59F8-9C00-FC7ACDD89B44}"/>
              </a:ext>
            </a:extLst>
          </p:cNvPr>
          <p:cNvSpPr txBox="1"/>
          <p:nvPr/>
        </p:nvSpPr>
        <p:spPr>
          <a:xfrm>
            <a:off x="528657" y="3365391"/>
            <a:ext cx="1908629" cy="646331"/>
          </a:xfrm>
          <a:prstGeom prst="rect">
            <a:avLst/>
          </a:prstGeom>
          <a:noFill/>
        </p:spPr>
        <p:txBody>
          <a:bodyPr wrap="square" rtlCol="0">
            <a:spAutoFit/>
          </a:bodyPr>
          <a:lstStyle/>
          <a:p>
            <a:r>
              <a:rPr lang="en-GB"/>
              <a:t>Few consultants and specialists.</a:t>
            </a:r>
          </a:p>
        </p:txBody>
      </p:sp>
      <p:sp>
        <p:nvSpPr>
          <p:cNvPr id="2" name="TextBox 1">
            <a:extLst>
              <a:ext uri="{FF2B5EF4-FFF2-40B4-BE49-F238E27FC236}">
                <a16:creationId xmlns:a16="http://schemas.microsoft.com/office/drawing/2014/main" id="{1E6B2B7B-A0C9-6E7D-6867-2624E642E3CE}"/>
              </a:ext>
            </a:extLst>
          </p:cNvPr>
          <p:cNvSpPr txBox="1"/>
          <p:nvPr/>
        </p:nvSpPr>
        <p:spPr>
          <a:xfrm>
            <a:off x="3054826" y="2374114"/>
            <a:ext cx="1908629" cy="1754326"/>
          </a:xfrm>
          <a:prstGeom prst="rect">
            <a:avLst/>
          </a:prstGeom>
          <a:noFill/>
        </p:spPr>
        <p:txBody>
          <a:bodyPr wrap="square" rtlCol="0">
            <a:spAutoFit/>
          </a:bodyPr>
          <a:lstStyle/>
          <a:p>
            <a:r>
              <a:rPr lang="en-GB"/>
              <a:t>Enthusiasm from all areas of the workforce to have some participation in the programme.</a:t>
            </a:r>
          </a:p>
        </p:txBody>
      </p:sp>
      <p:sp>
        <p:nvSpPr>
          <p:cNvPr id="7" name="TextBox 6">
            <a:extLst>
              <a:ext uri="{FF2B5EF4-FFF2-40B4-BE49-F238E27FC236}">
                <a16:creationId xmlns:a16="http://schemas.microsoft.com/office/drawing/2014/main" id="{E15C92D5-8422-3C13-7D12-A99732E12A7E}"/>
              </a:ext>
            </a:extLst>
          </p:cNvPr>
          <p:cNvSpPr txBox="1"/>
          <p:nvPr/>
        </p:nvSpPr>
        <p:spPr>
          <a:xfrm>
            <a:off x="5507453" y="1773949"/>
            <a:ext cx="1908629" cy="1200329"/>
          </a:xfrm>
          <a:prstGeom prst="rect">
            <a:avLst/>
          </a:prstGeom>
          <a:noFill/>
        </p:spPr>
        <p:txBody>
          <a:bodyPr wrap="square" rtlCol="0">
            <a:spAutoFit/>
          </a:bodyPr>
          <a:lstStyle/>
          <a:p>
            <a:r>
              <a:rPr lang="en-GB"/>
              <a:t>Newly qualified staff are given a wide breadth of responsibilities</a:t>
            </a:r>
          </a:p>
        </p:txBody>
      </p:sp>
      <p:sp>
        <p:nvSpPr>
          <p:cNvPr id="12" name="TextBox 11">
            <a:extLst>
              <a:ext uri="{FF2B5EF4-FFF2-40B4-BE49-F238E27FC236}">
                <a16:creationId xmlns:a16="http://schemas.microsoft.com/office/drawing/2014/main" id="{599AB8A1-828A-6461-2E6A-690F3BB6E2E3}"/>
              </a:ext>
            </a:extLst>
          </p:cNvPr>
          <p:cNvSpPr txBox="1"/>
          <p:nvPr/>
        </p:nvSpPr>
        <p:spPr>
          <a:xfrm>
            <a:off x="5976000" y="4336683"/>
            <a:ext cx="1836057" cy="1754326"/>
          </a:xfrm>
          <a:prstGeom prst="rect">
            <a:avLst/>
          </a:prstGeom>
          <a:noFill/>
        </p:spPr>
        <p:txBody>
          <a:bodyPr wrap="square" rtlCol="0">
            <a:spAutoFit/>
          </a:bodyPr>
          <a:lstStyle/>
          <a:p>
            <a:r>
              <a:rPr lang="en-GB"/>
              <a:t>Those with leadership responsibilities at all levels and places could be developed.</a:t>
            </a:r>
          </a:p>
        </p:txBody>
      </p:sp>
      <p:sp>
        <p:nvSpPr>
          <p:cNvPr id="8" name="TextBox 7">
            <a:extLst>
              <a:ext uri="{FF2B5EF4-FFF2-40B4-BE49-F238E27FC236}">
                <a16:creationId xmlns:a16="http://schemas.microsoft.com/office/drawing/2014/main" id="{85F34264-9BEB-4F89-9997-EA482D115373}"/>
              </a:ext>
            </a:extLst>
          </p:cNvPr>
          <p:cNvSpPr txBox="1"/>
          <p:nvPr/>
        </p:nvSpPr>
        <p:spPr>
          <a:xfrm>
            <a:off x="7960080" y="1603731"/>
            <a:ext cx="2100943" cy="1477328"/>
          </a:xfrm>
          <a:prstGeom prst="rect">
            <a:avLst/>
          </a:prstGeom>
          <a:noFill/>
        </p:spPr>
        <p:txBody>
          <a:bodyPr wrap="square" rtlCol="0">
            <a:spAutoFit/>
          </a:bodyPr>
          <a:lstStyle/>
          <a:p>
            <a:r>
              <a:rPr lang="en-GB"/>
              <a:t>There is a basis for a strong leadership base in institutions we have visited</a:t>
            </a:r>
          </a:p>
        </p:txBody>
      </p:sp>
      <p:sp>
        <p:nvSpPr>
          <p:cNvPr id="9" name="TextBox 8">
            <a:extLst>
              <a:ext uri="{FF2B5EF4-FFF2-40B4-BE49-F238E27FC236}">
                <a16:creationId xmlns:a16="http://schemas.microsoft.com/office/drawing/2014/main" id="{84AAA7C5-F0B7-5C93-DBBB-E0B01A8C9D5C}"/>
              </a:ext>
            </a:extLst>
          </p:cNvPr>
          <p:cNvSpPr txBox="1"/>
          <p:nvPr/>
        </p:nvSpPr>
        <p:spPr>
          <a:xfrm>
            <a:off x="9550620" y="3549749"/>
            <a:ext cx="1908629" cy="646331"/>
          </a:xfrm>
          <a:prstGeom prst="rect">
            <a:avLst/>
          </a:prstGeom>
          <a:noFill/>
        </p:spPr>
        <p:txBody>
          <a:bodyPr wrap="square" rtlCol="0">
            <a:spAutoFit/>
          </a:bodyPr>
          <a:lstStyle/>
          <a:p>
            <a:r>
              <a:rPr lang="en-GB"/>
              <a:t>Multi-disciplinary teams. </a:t>
            </a:r>
          </a:p>
        </p:txBody>
      </p:sp>
      <p:sp>
        <p:nvSpPr>
          <p:cNvPr id="10" name="TextBox 9">
            <a:extLst>
              <a:ext uri="{FF2B5EF4-FFF2-40B4-BE49-F238E27FC236}">
                <a16:creationId xmlns:a16="http://schemas.microsoft.com/office/drawing/2014/main" id="{90558817-D20F-3900-243A-9FB09DFCF0DC}"/>
              </a:ext>
            </a:extLst>
          </p:cNvPr>
          <p:cNvSpPr txBox="1"/>
          <p:nvPr/>
        </p:nvSpPr>
        <p:spPr>
          <a:xfrm>
            <a:off x="2519528" y="4842719"/>
            <a:ext cx="1908628" cy="646331"/>
          </a:xfrm>
          <a:prstGeom prst="rect">
            <a:avLst/>
          </a:prstGeom>
          <a:noFill/>
        </p:spPr>
        <p:txBody>
          <a:bodyPr wrap="square" rtlCol="0">
            <a:spAutoFit/>
          </a:bodyPr>
          <a:lstStyle/>
          <a:p>
            <a:r>
              <a:rPr lang="en-GB"/>
              <a:t>No occupational therapists </a:t>
            </a:r>
          </a:p>
        </p:txBody>
      </p:sp>
      <p:sp>
        <p:nvSpPr>
          <p:cNvPr id="14" name="TextBox 13">
            <a:extLst>
              <a:ext uri="{FF2B5EF4-FFF2-40B4-BE49-F238E27FC236}">
                <a16:creationId xmlns:a16="http://schemas.microsoft.com/office/drawing/2014/main" id="{0235A46E-F249-9512-C002-A2F2C22CD275}"/>
              </a:ext>
            </a:extLst>
          </p:cNvPr>
          <p:cNvSpPr txBox="1"/>
          <p:nvPr/>
        </p:nvSpPr>
        <p:spPr>
          <a:xfrm>
            <a:off x="789099" y="2090089"/>
            <a:ext cx="1908629" cy="646331"/>
          </a:xfrm>
          <a:prstGeom prst="rect">
            <a:avLst/>
          </a:prstGeom>
          <a:noFill/>
        </p:spPr>
        <p:txBody>
          <a:bodyPr wrap="square" rtlCol="0">
            <a:spAutoFit/>
          </a:bodyPr>
          <a:lstStyle/>
          <a:p>
            <a:r>
              <a:rPr lang="en-GB"/>
              <a:t>Multi-professional</a:t>
            </a:r>
          </a:p>
        </p:txBody>
      </p:sp>
      <p:sp>
        <p:nvSpPr>
          <p:cNvPr id="15" name="TextBox 14">
            <a:extLst>
              <a:ext uri="{FF2B5EF4-FFF2-40B4-BE49-F238E27FC236}">
                <a16:creationId xmlns:a16="http://schemas.microsoft.com/office/drawing/2014/main" id="{5CA6C53B-598B-D3C6-B1C8-B2CCDCD0D8AE}"/>
              </a:ext>
            </a:extLst>
          </p:cNvPr>
          <p:cNvSpPr txBox="1"/>
          <p:nvPr/>
        </p:nvSpPr>
        <p:spPr>
          <a:xfrm>
            <a:off x="749149" y="1438790"/>
            <a:ext cx="1908629" cy="369332"/>
          </a:xfrm>
          <a:prstGeom prst="rect">
            <a:avLst/>
          </a:prstGeom>
          <a:noFill/>
        </p:spPr>
        <p:txBody>
          <a:bodyPr wrap="square" rtlCol="0">
            <a:spAutoFit/>
          </a:bodyPr>
          <a:lstStyle/>
          <a:p>
            <a:r>
              <a:rPr lang="en-GB"/>
              <a:t>Passionate staff</a:t>
            </a:r>
          </a:p>
        </p:txBody>
      </p:sp>
      <p:sp>
        <p:nvSpPr>
          <p:cNvPr id="18" name="TextBox 17">
            <a:extLst>
              <a:ext uri="{FF2B5EF4-FFF2-40B4-BE49-F238E27FC236}">
                <a16:creationId xmlns:a16="http://schemas.microsoft.com/office/drawing/2014/main" id="{38D46638-F149-8A9E-FC7F-5F4CA873FF26}"/>
              </a:ext>
            </a:extLst>
          </p:cNvPr>
          <p:cNvSpPr txBox="1"/>
          <p:nvPr/>
        </p:nvSpPr>
        <p:spPr>
          <a:xfrm>
            <a:off x="3205729" y="1456305"/>
            <a:ext cx="1908629" cy="646331"/>
          </a:xfrm>
          <a:prstGeom prst="rect">
            <a:avLst/>
          </a:prstGeom>
          <a:noFill/>
        </p:spPr>
        <p:txBody>
          <a:bodyPr wrap="square" rtlCol="0">
            <a:spAutoFit/>
          </a:bodyPr>
          <a:lstStyle/>
          <a:p>
            <a:r>
              <a:rPr lang="en-GB"/>
              <a:t>Desire for specialisations</a:t>
            </a:r>
          </a:p>
        </p:txBody>
      </p:sp>
      <p:sp>
        <p:nvSpPr>
          <p:cNvPr id="19" name="TextBox 18">
            <a:extLst>
              <a:ext uri="{FF2B5EF4-FFF2-40B4-BE49-F238E27FC236}">
                <a16:creationId xmlns:a16="http://schemas.microsoft.com/office/drawing/2014/main" id="{58820C43-380A-D50A-38F0-C02F9EEFB9FE}"/>
              </a:ext>
            </a:extLst>
          </p:cNvPr>
          <p:cNvSpPr txBox="1"/>
          <p:nvPr/>
        </p:nvSpPr>
        <p:spPr>
          <a:xfrm>
            <a:off x="528656" y="4425316"/>
            <a:ext cx="1908629" cy="1200329"/>
          </a:xfrm>
          <a:prstGeom prst="rect">
            <a:avLst/>
          </a:prstGeom>
          <a:noFill/>
        </p:spPr>
        <p:txBody>
          <a:bodyPr wrap="square" rtlCol="0">
            <a:spAutoFit/>
          </a:bodyPr>
          <a:lstStyle/>
          <a:p>
            <a:r>
              <a:rPr lang="en-GB"/>
              <a:t>Desire for continuing professional development</a:t>
            </a:r>
          </a:p>
        </p:txBody>
      </p:sp>
      <p:sp>
        <p:nvSpPr>
          <p:cNvPr id="20" name="TextBox 19">
            <a:extLst>
              <a:ext uri="{FF2B5EF4-FFF2-40B4-BE49-F238E27FC236}">
                <a16:creationId xmlns:a16="http://schemas.microsoft.com/office/drawing/2014/main" id="{73A34081-B058-9536-6755-BFE725D1071E}"/>
              </a:ext>
            </a:extLst>
          </p:cNvPr>
          <p:cNvSpPr txBox="1"/>
          <p:nvPr/>
        </p:nvSpPr>
        <p:spPr>
          <a:xfrm>
            <a:off x="9106708" y="5089837"/>
            <a:ext cx="1908629" cy="923330"/>
          </a:xfrm>
          <a:prstGeom prst="rect">
            <a:avLst/>
          </a:prstGeom>
          <a:noFill/>
        </p:spPr>
        <p:txBody>
          <a:bodyPr wrap="square" rtlCol="0">
            <a:spAutoFit/>
          </a:bodyPr>
          <a:lstStyle/>
          <a:p>
            <a:r>
              <a:rPr lang="en-GB"/>
              <a:t>Wellbeing of staff awareness in Tamale </a:t>
            </a:r>
          </a:p>
        </p:txBody>
      </p:sp>
      <p:sp>
        <p:nvSpPr>
          <p:cNvPr id="21" name="TextBox 20">
            <a:extLst>
              <a:ext uri="{FF2B5EF4-FFF2-40B4-BE49-F238E27FC236}">
                <a16:creationId xmlns:a16="http://schemas.microsoft.com/office/drawing/2014/main" id="{795BFE5A-AA09-D5CB-63EA-74142A1DA63B}"/>
              </a:ext>
            </a:extLst>
          </p:cNvPr>
          <p:cNvSpPr txBox="1"/>
          <p:nvPr/>
        </p:nvSpPr>
        <p:spPr>
          <a:xfrm>
            <a:off x="5183948" y="3048496"/>
            <a:ext cx="3693352" cy="923330"/>
          </a:xfrm>
          <a:prstGeom prst="rect">
            <a:avLst/>
          </a:prstGeom>
          <a:noFill/>
        </p:spPr>
        <p:txBody>
          <a:bodyPr wrap="square" rtlCol="0">
            <a:spAutoFit/>
          </a:bodyPr>
          <a:lstStyle/>
          <a:p>
            <a:r>
              <a:rPr lang="en-GB"/>
              <a:t>A desire from a broad range of the workforce in mental health (clinical and non-clinical) to engage.</a:t>
            </a:r>
          </a:p>
        </p:txBody>
      </p:sp>
      <p:sp>
        <p:nvSpPr>
          <p:cNvPr id="22" name="TextBox 21">
            <a:extLst>
              <a:ext uri="{FF2B5EF4-FFF2-40B4-BE49-F238E27FC236}">
                <a16:creationId xmlns:a16="http://schemas.microsoft.com/office/drawing/2014/main" id="{5375D02D-7816-DBAB-C81E-B3A46F664FEE}"/>
              </a:ext>
            </a:extLst>
          </p:cNvPr>
          <p:cNvSpPr txBox="1"/>
          <p:nvPr/>
        </p:nvSpPr>
        <p:spPr>
          <a:xfrm>
            <a:off x="4447056" y="4288721"/>
            <a:ext cx="1528944" cy="1200329"/>
          </a:xfrm>
          <a:prstGeom prst="rect">
            <a:avLst/>
          </a:prstGeom>
          <a:noFill/>
        </p:spPr>
        <p:txBody>
          <a:bodyPr wrap="square" rtlCol="0">
            <a:spAutoFit/>
          </a:bodyPr>
          <a:lstStyle/>
          <a:p>
            <a:r>
              <a:rPr lang="en-GB"/>
              <a:t>Not always clear colleagues felt valued</a:t>
            </a:r>
          </a:p>
        </p:txBody>
      </p:sp>
    </p:spTree>
    <p:extLst>
      <p:ext uri="{BB962C8B-B14F-4D97-AF65-F5344CB8AC3E}">
        <p14:creationId xmlns:p14="http://schemas.microsoft.com/office/powerpoint/2010/main" val="83150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C58EE-D970-2154-7861-E05FD4AE40B5}"/>
              </a:ext>
            </a:extLst>
          </p:cNvPr>
          <p:cNvSpPr>
            <a:spLocks noGrp="1"/>
          </p:cNvSpPr>
          <p:nvPr>
            <p:ph type="title"/>
          </p:nvPr>
        </p:nvSpPr>
        <p:spPr>
          <a:xfrm>
            <a:off x="94949" y="0"/>
            <a:ext cx="11404154" cy="865186"/>
          </a:xfrm>
        </p:spPr>
        <p:txBody>
          <a:bodyPr>
            <a:normAutofit fontScale="90000"/>
          </a:bodyPr>
          <a:lstStyle/>
          <a:p>
            <a:r>
              <a:rPr lang="en-GB" sz="3200">
                <a:solidFill>
                  <a:schemeClr val="bg2"/>
                </a:solidFill>
                <a:cs typeface="Arial"/>
              </a:rPr>
              <a:t>Cape Coast, Ho and Tamale:</a:t>
            </a:r>
            <a:br>
              <a:rPr lang="en-GB" sz="3200">
                <a:solidFill>
                  <a:schemeClr val="bg2"/>
                </a:solidFill>
                <a:cs typeface="Arial"/>
              </a:rPr>
            </a:br>
            <a:r>
              <a:rPr lang="en-GB" sz="3200">
                <a:solidFill>
                  <a:schemeClr val="bg2"/>
                </a:solidFill>
                <a:cs typeface="Arial"/>
              </a:rPr>
              <a:t>Ghanaian Feedback</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extLst>
              <p:ext uri="{D42A27DB-BD31-4B8C-83A1-F6EECF244321}">
                <p14:modId xmlns:p14="http://schemas.microsoft.com/office/powerpoint/2010/main" val="1587560326"/>
              </p:ext>
            </p:extLst>
          </p:nvPr>
        </p:nvGraphicFramePr>
        <p:xfrm>
          <a:off x="5980746" y="476658"/>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a:extLst>
              <a:ext uri="{FF2B5EF4-FFF2-40B4-BE49-F238E27FC236}">
                <a16:creationId xmlns:a16="http://schemas.microsoft.com/office/drawing/2014/main" id="{7787FA7C-37A4-F094-90B9-683EAAEEA2EC}"/>
              </a:ext>
            </a:extLst>
          </p:cNvPr>
          <p:cNvSpPr txBox="1">
            <a:spLocks/>
          </p:cNvSpPr>
          <p:nvPr/>
        </p:nvSpPr>
        <p:spPr>
          <a:xfrm>
            <a:off x="749149" y="4323043"/>
            <a:ext cx="11088000" cy="345600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endParaRPr lang="en-US" sz="1700">
              <a:solidFill>
                <a:srgbClr val="000000"/>
              </a:solidFill>
              <a:cs typeface="Arial"/>
            </a:endParaRPr>
          </a:p>
        </p:txBody>
      </p:sp>
      <p:sp>
        <p:nvSpPr>
          <p:cNvPr id="3" name="Content Placeholder 2">
            <a:extLst>
              <a:ext uri="{FF2B5EF4-FFF2-40B4-BE49-F238E27FC236}">
                <a16:creationId xmlns:a16="http://schemas.microsoft.com/office/drawing/2014/main" id="{89AB7CD5-383A-7D42-4682-81B463993BA4}"/>
              </a:ext>
            </a:extLst>
          </p:cNvPr>
          <p:cNvSpPr>
            <a:spLocks noGrp="1"/>
          </p:cNvSpPr>
          <p:nvPr>
            <p:ph idx="1"/>
          </p:nvPr>
        </p:nvSpPr>
        <p:spPr>
          <a:xfrm>
            <a:off x="432000" y="1659835"/>
            <a:ext cx="11088000" cy="4568164"/>
          </a:xfrm>
        </p:spPr>
        <p:txBody>
          <a:bodyPr/>
          <a:lstStyle/>
          <a:p>
            <a:endParaRPr lang="en-GB"/>
          </a:p>
          <a:p>
            <a:pPr marL="342900" indent="-342900">
              <a:buFont typeface="Arial" panose="020B0604020202020204" pitchFamily="34" charset="0"/>
              <a:buChar char="•"/>
            </a:pPr>
            <a:endParaRPr lang="en-GB"/>
          </a:p>
        </p:txBody>
      </p:sp>
      <p:sp>
        <p:nvSpPr>
          <p:cNvPr id="6" name="TextBox 5">
            <a:extLst>
              <a:ext uri="{FF2B5EF4-FFF2-40B4-BE49-F238E27FC236}">
                <a16:creationId xmlns:a16="http://schemas.microsoft.com/office/drawing/2014/main" id="{ED6EE5EE-0552-59F8-9C00-FC7ACDD89B44}"/>
              </a:ext>
            </a:extLst>
          </p:cNvPr>
          <p:cNvSpPr txBox="1"/>
          <p:nvPr/>
        </p:nvSpPr>
        <p:spPr>
          <a:xfrm>
            <a:off x="75511" y="2347471"/>
            <a:ext cx="1908629" cy="1015663"/>
          </a:xfrm>
          <a:prstGeom prst="rect">
            <a:avLst/>
          </a:prstGeom>
          <a:noFill/>
        </p:spPr>
        <p:txBody>
          <a:bodyPr wrap="square" rtlCol="0">
            <a:spAutoFit/>
          </a:bodyPr>
          <a:lstStyle/>
          <a:p>
            <a:r>
              <a:rPr lang="en-GB" sz="1500"/>
              <a:t>They feel compelled to keep going and have a desire to make an impact.</a:t>
            </a:r>
          </a:p>
        </p:txBody>
      </p:sp>
      <p:sp>
        <p:nvSpPr>
          <p:cNvPr id="7" name="TextBox 6">
            <a:extLst>
              <a:ext uri="{FF2B5EF4-FFF2-40B4-BE49-F238E27FC236}">
                <a16:creationId xmlns:a16="http://schemas.microsoft.com/office/drawing/2014/main" id="{E15C92D5-8422-3C13-7D12-A99732E12A7E}"/>
              </a:ext>
            </a:extLst>
          </p:cNvPr>
          <p:cNvSpPr txBox="1"/>
          <p:nvPr/>
        </p:nvSpPr>
        <p:spPr>
          <a:xfrm>
            <a:off x="6142942" y="1253057"/>
            <a:ext cx="2782568" cy="1477328"/>
          </a:xfrm>
          <a:prstGeom prst="rect">
            <a:avLst/>
          </a:prstGeom>
          <a:noFill/>
        </p:spPr>
        <p:txBody>
          <a:bodyPr wrap="square" rtlCol="0">
            <a:spAutoFit/>
          </a:bodyPr>
          <a:lstStyle/>
          <a:p>
            <a:r>
              <a:rPr lang="en-GB" sz="1500" err="1"/>
              <a:t>MhGAP</a:t>
            </a:r>
            <a:r>
              <a:rPr lang="en-GB" sz="1500"/>
              <a:t> training in Volta Region provided. After one week of training, other colleagues were suspicious of new skills learnt and not inclined to support.</a:t>
            </a:r>
          </a:p>
        </p:txBody>
      </p:sp>
      <p:sp>
        <p:nvSpPr>
          <p:cNvPr id="8" name="TextBox 7">
            <a:extLst>
              <a:ext uri="{FF2B5EF4-FFF2-40B4-BE49-F238E27FC236}">
                <a16:creationId xmlns:a16="http://schemas.microsoft.com/office/drawing/2014/main" id="{85F34264-9BEB-4F89-9997-EA482D115373}"/>
              </a:ext>
            </a:extLst>
          </p:cNvPr>
          <p:cNvSpPr txBox="1"/>
          <p:nvPr/>
        </p:nvSpPr>
        <p:spPr>
          <a:xfrm>
            <a:off x="9161538" y="1434004"/>
            <a:ext cx="2788219" cy="1708160"/>
          </a:xfrm>
          <a:prstGeom prst="rect">
            <a:avLst/>
          </a:prstGeom>
          <a:noFill/>
        </p:spPr>
        <p:txBody>
          <a:bodyPr wrap="square" rtlCol="0">
            <a:spAutoFit/>
          </a:bodyPr>
          <a:lstStyle/>
          <a:p>
            <a:r>
              <a:rPr lang="en-GB" sz="1500"/>
              <a:t>Look at building digital capacity – e.g. guidance around patient sensitive info, what can be designed for these settings, etc. would be helpful with distances and need etc.</a:t>
            </a:r>
          </a:p>
        </p:txBody>
      </p:sp>
      <p:sp>
        <p:nvSpPr>
          <p:cNvPr id="9" name="TextBox 8">
            <a:extLst>
              <a:ext uri="{FF2B5EF4-FFF2-40B4-BE49-F238E27FC236}">
                <a16:creationId xmlns:a16="http://schemas.microsoft.com/office/drawing/2014/main" id="{84AAA7C5-F0B7-5C93-DBBB-E0B01A8C9D5C}"/>
              </a:ext>
            </a:extLst>
          </p:cNvPr>
          <p:cNvSpPr txBox="1"/>
          <p:nvPr/>
        </p:nvSpPr>
        <p:spPr>
          <a:xfrm>
            <a:off x="8939015" y="3236149"/>
            <a:ext cx="3233263" cy="1246495"/>
          </a:xfrm>
          <a:prstGeom prst="rect">
            <a:avLst/>
          </a:prstGeom>
          <a:noFill/>
        </p:spPr>
        <p:txBody>
          <a:bodyPr wrap="square" rtlCol="0">
            <a:spAutoFit/>
          </a:bodyPr>
          <a:lstStyle/>
          <a:p>
            <a:r>
              <a:rPr lang="en-GB" sz="1500"/>
              <a:t>Longstanding School of Social Work. Every district has a social worker but it is a bit disjointed. Could be better coordinated and resourced.</a:t>
            </a:r>
          </a:p>
        </p:txBody>
      </p:sp>
      <p:sp>
        <p:nvSpPr>
          <p:cNvPr id="10" name="TextBox 9">
            <a:extLst>
              <a:ext uri="{FF2B5EF4-FFF2-40B4-BE49-F238E27FC236}">
                <a16:creationId xmlns:a16="http://schemas.microsoft.com/office/drawing/2014/main" id="{90558817-D20F-3900-243A-9FB09DFCF0DC}"/>
              </a:ext>
            </a:extLst>
          </p:cNvPr>
          <p:cNvSpPr txBox="1"/>
          <p:nvPr/>
        </p:nvSpPr>
        <p:spPr>
          <a:xfrm>
            <a:off x="5477611" y="2778509"/>
            <a:ext cx="2782569" cy="2631490"/>
          </a:xfrm>
          <a:prstGeom prst="rect">
            <a:avLst/>
          </a:prstGeom>
          <a:noFill/>
        </p:spPr>
        <p:txBody>
          <a:bodyPr wrap="square" rtlCol="0">
            <a:spAutoFit/>
          </a:bodyPr>
          <a:lstStyle/>
          <a:p>
            <a:r>
              <a:rPr lang="en-GB" sz="1500"/>
              <a:t>Community mental health check for GHC - has resulted in a very medicalised curricula. It would be better if it were wider ranging and considered e.g. diagnosis, prescribing measures, holistic things like walking, employment assistance, etc. A full curriculum review would be useful.</a:t>
            </a:r>
          </a:p>
        </p:txBody>
      </p:sp>
      <p:sp>
        <p:nvSpPr>
          <p:cNvPr id="15" name="TextBox 14">
            <a:extLst>
              <a:ext uri="{FF2B5EF4-FFF2-40B4-BE49-F238E27FC236}">
                <a16:creationId xmlns:a16="http://schemas.microsoft.com/office/drawing/2014/main" id="{5CA6C53B-598B-D3C6-B1C8-B2CCDCD0D8AE}"/>
              </a:ext>
            </a:extLst>
          </p:cNvPr>
          <p:cNvSpPr txBox="1"/>
          <p:nvPr/>
        </p:nvSpPr>
        <p:spPr>
          <a:xfrm>
            <a:off x="195760" y="942602"/>
            <a:ext cx="1908629" cy="1015663"/>
          </a:xfrm>
          <a:prstGeom prst="rect">
            <a:avLst/>
          </a:prstGeom>
          <a:noFill/>
        </p:spPr>
        <p:txBody>
          <a:bodyPr wrap="square" rtlCol="0">
            <a:spAutoFit/>
          </a:bodyPr>
          <a:lstStyle/>
          <a:p>
            <a:r>
              <a:rPr lang="en-GB" sz="1500"/>
              <a:t>Many healthcare workers are overworked and feel undervalued.</a:t>
            </a:r>
          </a:p>
        </p:txBody>
      </p:sp>
      <p:sp>
        <p:nvSpPr>
          <p:cNvPr id="18" name="TextBox 17">
            <a:extLst>
              <a:ext uri="{FF2B5EF4-FFF2-40B4-BE49-F238E27FC236}">
                <a16:creationId xmlns:a16="http://schemas.microsoft.com/office/drawing/2014/main" id="{38D46638-F149-8A9E-FC7F-5F4CA873FF26}"/>
              </a:ext>
            </a:extLst>
          </p:cNvPr>
          <p:cNvSpPr txBox="1"/>
          <p:nvPr/>
        </p:nvSpPr>
        <p:spPr>
          <a:xfrm>
            <a:off x="2488615" y="956842"/>
            <a:ext cx="2988996" cy="1246495"/>
          </a:xfrm>
          <a:prstGeom prst="rect">
            <a:avLst/>
          </a:prstGeom>
          <a:noFill/>
        </p:spPr>
        <p:txBody>
          <a:bodyPr wrap="square" rtlCol="0">
            <a:spAutoFit/>
          </a:bodyPr>
          <a:lstStyle/>
          <a:p>
            <a:r>
              <a:rPr lang="en-GB" sz="1500"/>
              <a:t>There is a need to develop social welfare process (social care). When community nurses visit, it makes a big impact and helps patients to feel valued.</a:t>
            </a:r>
          </a:p>
        </p:txBody>
      </p:sp>
      <p:sp>
        <p:nvSpPr>
          <p:cNvPr id="19" name="TextBox 18">
            <a:extLst>
              <a:ext uri="{FF2B5EF4-FFF2-40B4-BE49-F238E27FC236}">
                <a16:creationId xmlns:a16="http://schemas.microsoft.com/office/drawing/2014/main" id="{58820C43-380A-D50A-38F0-C02F9EEFB9FE}"/>
              </a:ext>
            </a:extLst>
          </p:cNvPr>
          <p:cNvSpPr txBox="1"/>
          <p:nvPr/>
        </p:nvSpPr>
        <p:spPr>
          <a:xfrm>
            <a:off x="125155" y="3702856"/>
            <a:ext cx="1908629" cy="784830"/>
          </a:xfrm>
          <a:prstGeom prst="rect">
            <a:avLst/>
          </a:prstGeom>
          <a:noFill/>
        </p:spPr>
        <p:txBody>
          <a:bodyPr wrap="square" rtlCol="0">
            <a:spAutoFit/>
          </a:bodyPr>
          <a:lstStyle/>
          <a:p>
            <a:r>
              <a:rPr lang="en-GB" sz="1500"/>
              <a:t>Feel there is a lack of support from policy makers.</a:t>
            </a:r>
          </a:p>
        </p:txBody>
      </p:sp>
      <p:sp>
        <p:nvSpPr>
          <p:cNvPr id="20" name="TextBox 19">
            <a:extLst>
              <a:ext uri="{FF2B5EF4-FFF2-40B4-BE49-F238E27FC236}">
                <a16:creationId xmlns:a16="http://schemas.microsoft.com/office/drawing/2014/main" id="{73A34081-B058-9536-6755-BFE725D1071E}"/>
              </a:ext>
            </a:extLst>
          </p:cNvPr>
          <p:cNvSpPr txBox="1"/>
          <p:nvPr/>
        </p:nvSpPr>
        <p:spPr>
          <a:xfrm>
            <a:off x="2445500" y="5522914"/>
            <a:ext cx="3233263" cy="784830"/>
          </a:xfrm>
          <a:prstGeom prst="rect">
            <a:avLst/>
          </a:prstGeom>
          <a:noFill/>
        </p:spPr>
        <p:txBody>
          <a:bodyPr wrap="square" rtlCol="0">
            <a:spAutoFit/>
          </a:bodyPr>
          <a:lstStyle/>
          <a:p>
            <a:r>
              <a:rPr lang="en-GB" sz="1500"/>
              <a:t>Lack of supervision is a real issue. Maybe tech would help, e.g. Balint groups. Could do peer supervision.</a:t>
            </a:r>
          </a:p>
        </p:txBody>
      </p:sp>
      <p:sp>
        <p:nvSpPr>
          <p:cNvPr id="13" name="TextBox 12">
            <a:extLst>
              <a:ext uri="{FF2B5EF4-FFF2-40B4-BE49-F238E27FC236}">
                <a16:creationId xmlns:a16="http://schemas.microsoft.com/office/drawing/2014/main" id="{B6D4EA7F-31C5-E67A-30F2-C45C98C633FF}"/>
              </a:ext>
            </a:extLst>
          </p:cNvPr>
          <p:cNvSpPr txBox="1"/>
          <p:nvPr/>
        </p:nvSpPr>
        <p:spPr>
          <a:xfrm>
            <a:off x="130375" y="4909254"/>
            <a:ext cx="2328130" cy="784830"/>
          </a:xfrm>
          <a:prstGeom prst="rect">
            <a:avLst/>
          </a:prstGeom>
          <a:noFill/>
        </p:spPr>
        <p:txBody>
          <a:bodyPr wrap="square" rtlCol="0">
            <a:spAutoFit/>
          </a:bodyPr>
          <a:lstStyle/>
          <a:p>
            <a:r>
              <a:rPr lang="en-GB" sz="1500"/>
              <a:t>Complexity of task shifting means that patients miss out.</a:t>
            </a:r>
          </a:p>
        </p:txBody>
      </p:sp>
      <p:sp>
        <p:nvSpPr>
          <p:cNvPr id="16" name="TextBox 15">
            <a:extLst>
              <a:ext uri="{FF2B5EF4-FFF2-40B4-BE49-F238E27FC236}">
                <a16:creationId xmlns:a16="http://schemas.microsoft.com/office/drawing/2014/main" id="{B8368C46-F9D5-7EDB-6A2A-FC336C5E24F3}"/>
              </a:ext>
            </a:extLst>
          </p:cNvPr>
          <p:cNvSpPr txBox="1"/>
          <p:nvPr/>
        </p:nvSpPr>
        <p:spPr>
          <a:xfrm>
            <a:off x="6532331" y="5385920"/>
            <a:ext cx="3379622" cy="1015663"/>
          </a:xfrm>
          <a:prstGeom prst="rect">
            <a:avLst/>
          </a:prstGeom>
          <a:noFill/>
        </p:spPr>
        <p:txBody>
          <a:bodyPr wrap="square" rtlCol="0">
            <a:spAutoFit/>
          </a:bodyPr>
          <a:lstStyle/>
          <a:p>
            <a:r>
              <a:rPr lang="en-GB" sz="1500"/>
              <a:t>Leadership - fellows in training will usually start or complete fellowships, then are immediately expected to lead which is a challenge.</a:t>
            </a:r>
          </a:p>
        </p:txBody>
      </p:sp>
      <p:sp>
        <p:nvSpPr>
          <p:cNvPr id="17" name="TextBox 16">
            <a:extLst>
              <a:ext uri="{FF2B5EF4-FFF2-40B4-BE49-F238E27FC236}">
                <a16:creationId xmlns:a16="http://schemas.microsoft.com/office/drawing/2014/main" id="{CB2BCFCC-A60C-C5CD-1CB3-0419FDD032F7}"/>
              </a:ext>
            </a:extLst>
          </p:cNvPr>
          <p:cNvSpPr txBox="1"/>
          <p:nvPr/>
        </p:nvSpPr>
        <p:spPr>
          <a:xfrm>
            <a:off x="2151904" y="2591717"/>
            <a:ext cx="3233263" cy="1246495"/>
          </a:xfrm>
          <a:prstGeom prst="rect">
            <a:avLst/>
          </a:prstGeom>
          <a:noFill/>
        </p:spPr>
        <p:txBody>
          <a:bodyPr wrap="square" rtlCol="0">
            <a:spAutoFit/>
          </a:bodyPr>
          <a:lstStyle/>
          <a:p>
            <a:r>
              <a:rPr lang="en-GB" sz="1500"/>
              <a:t>Upskilling of certain areas - social prescribing in university curricula and public health pharmacy, mental public health etc. may help with retention.</a:t>
            </a:r>
          </a:p>
        </p:txBody>
      </p:sp>
      <p:sp>
        <p:nvSpPr>
          <p:cNvPr id="23" name="TextBox 22">
            <a:extLst>
              <a:ext uri="{FF2B5EF4-FFF2-40B4-BE49-F238E27FC236}">
                <a16:creationId xmlns:a16="http://schemas.microsoft.com/office/drawing/2014/main" id="{75FA3FFD-C1E5-294E-1309-3D5425CE7C0F}"/>
              </a:ext>
            </a:extLst>
          </p:cNvPr>
          <p:cNvSpPr txBox="1"/>
          <p:nvPr/>
        </p:nvSpPr>
        <p:spPr>
          <a:xfrm>
            <a:off x="2488615" y="4022326"/>
            <a:ext cx="3233263" cy="1246495"/>
          </a:xfrm>
          <a:prstGeom prst="rect">
            <a:avLst/>
          </a:prstGeom>
          <a:noFill/>
        </p:spPr>
        <p:txBody>
          <a:bodyPr wrap="square" rtlCol="0">
            <a:spAutoFit/>
          </a:bodyPr>
          <a:lstStyle/>
          <a:p>
            <a:r>
              <a:rPr lang="en-GB" sz="1500"/>
              <a:t>At a community level, clinical vigilance course led by WHO in patient safety centres. WHO training centre in Accra could be involved.</a:t>
            </a:r>
          </a:p>
        </p:txBody>
      </p:sp>
      <p:pic>
        <p:nvPicPr>
          <p:cNvPr id="2" name="Picture 1">
            <a:extLst>
              <a:ext uri="{FF2B5EF4-FFF2-40B4-BE49-F238E27FC236}">
                <a16:creationId xmlns:a16="http://schemas.microsoft.com/office/drawing/2014/main" id="{DFEE7B5B-4F66-33B0-516B-EBE627D35EFC}"/>
              </a:ext>
            </a:extLst>
          </p:cNvPr>
          <p:cNvPicPr>
            <a:picLocks noChangeAspect="1"/>
          </p:cNvPicPr>
          <p:nvPr/>
        </p:nvPicPr>
        <p:blipFill>
          <a:blip r:embed="rId8"/>
          <a:stretch>
            <a:fillRect/>
          </a:stretch>
        </p:blipFill>
        <p:spPr>
          <a:xfrm>
            <a:off x="10030073" y="4542618"/>
            <a:ext cx="2124075" cy="1771650"/>
          </a:xfrm>
          <a:prstGeom prst="rect">
            <a:avLst/>
          </a:prstGeom>
        </p:spPr>
      </p:pic>
    </p:spTree>
    <p:extLst>
      <p:ext uri="{BB962C8B-B14F-4D97-AF65-F5344CB8AC3E}">
        <p14:creationId xmlns:p14="http://schemas.microsoft.com/office/powerpoint/2010/main" val="380499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245D06-D69A-85F4-1CA5-FF6ED5949B35}"/>
              </a:ext>
            </a:extLst>
          </p:cNvPr>
          <p:cNvSpPr>
            <a:spLocks noGrp="1"/>
          </p:cNvSpPr>
          <p:nvPr>
            <p:ph type="body" sz="quarter" idx="13"/>
          </p:nvPr>
        </p:nvSpPr>
        <p:spPr>
          <a:xfrm>
            <a:off x="589609" y="2875410"/>
            <a:ext cx="5969011" cy="896938"/>
          </a:xfrm>
        </p:spPr>
        <p:txBody>
          <a:bodyPr>
            <a:normAutofit fontScale="77500" lnSpcReduction="20000"/>
          </a:bodyPr>
          <a:lstStyle/>
          <a:p>
            <a:pPr marL="457200" indent="-457200">
              <a:buFont typeface="Arial" panose="020B0604020202020204" pitchFamily="34" charset="0"/>
              <a:buChar char="•"/>
            </a:pPr>
            <a:r>
              <a:rPr lang="en-GB" dirty="0"/>
              <a:t>NHS England observations, slide 20</a:t>
            </a:r>
          </a:p>
          <a:p>
            <a:pPr marL="457200" indent="-457200">
              <a:buFont typeface="Arial" panose="020B0604020202020204" pitchFamily="34" charset="0"/>
              <a:buChar char="•"/>
            </a:pPr>
            <a:r>
              <a:rPr lang="en-GB" dirty="0"/>
              <a:t>Ghanaian Stakeholder feedback, slide 21</a:t>
            </a:r>
          </a:p>
        </p:txBody>
      </p:sp>
      <p:sp>
        <p:nvSpPr>
          <p:cNvPr id="8" name="Text Placeholder 7">
            <a:extLst>
              <a:ext uri="{FF2B5EF4-FFF2-40B4-BE49-F238E27FC236}">
                <a16:creationId xmlns:a16="http://schemas.microsoft.com/office/drawing/2014/main" id="{3786EC10-6865-0BC8-7A0C-C11C526DA193}"/>
              </a:ext>
            </a:extLst>
          </p:cNvPr>
          <p:cNvSpPr>
            <a:spLocks noGrp="1"/>
          </p:cNvSpPr>
          <p:nvPr>
            <p:ph type="body" sz="quarter" idx="14"/>
          </p:nvPr>
        </p:nvSpPr>
        <p:spPr>
          <a:xfrm>
            <a:off x="873059" y="1705890"/>
            <a:ext cx="5685561" cy="1566322"/>
          </a:xfrm>
        </p:spPr>
        <p:txBody>
          <a:bodyPr/>
          <a:lstStyle/>
          <a:p>
            <a:r>
              <a:rPr lang="en-GB"/>
              <a:t>Potential</a:t>
            </a:r>
          </a:p>
        </p:txBody>
      </p:sp>
      <p:sp>
        <p:nvSpPr>
          <p:cNvPr id="4" name="Title 3">
            <a:extLst>
              <a:ext uri="{FF2B5EF4-FFF2-40B4-BE49-F238E27FC236}">
                <a16:creationId xmlns:a16="http://schemas.microsoft.com/office/drawing/2014/main" id="{2FCC58EE-D970-2154-7861-E05FD4AE40B5}"/>
              </a:ext>
            </a:extLst>
          </p:cNvPr>
          <p:cNvSpPr>
            <a:spLocks noGrp="1"/>
          </p:cNvSpPr>
          <p:nvPr>
            <p:ph type="title" idx="4294967295"/>
          </p:nvPr>
        </p:nvSpPr>
        <p:spPr>
          <a:xfrm>
            <a:off x="750189" y="894671"/>
            <a:ext cx="11404600" cy="427037"/>
          </a:xfrm>
        </p:spPr>
        <p:txBody>
          <a:bodyPr>
            <a:normAutofit fontScale="90000"/>
          </a:bodyPr>
          <a:lstStyle/>
          <a:p>
            <a:r>
              <a:rPr lang="en-GB" sz="3200">
                <a:solidFill>
                  <a:schemeClr val="bg2"/>
                </a:solidFill>
                <a:cs typeface="Arial"/>
              </a:rPr>
              <a:t>Cape Coast, Ho and Tamale</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nvGraphicFramePr>
        <p:xfrm>
          <a:off x="750190" y="1013595"/>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4812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C58EE-D970-2154-7861-E05FD4AE40B5}"/>
              </a:ext>
            </a:extLst>
          </p:cNvPr>
          <p:cNvSpPr>
            <a:spLocks noGrp="1"/>
          </p:cNvSpPr>
          <p:nvPr>
            <p:ph type="title"/>
          </p:nvPr>
        </p:nvSpPr>
        <p:spPr>
          <a:xfrm>
            <a:off x="94949" y="0"/>
            <a:ext cx="11404154" cy="865186"/>
          </a:xfrm>
        </p:spPr>
        <p:txBody>
          <a:bodyPr>
            <a:normAutofit fontScale="90000"/>
          </a:bodyPr>
          <a:lstStyle/>
          <a:p>
            <a:r>
              <a:rPr lang="en-GB" sz="3200">
                <a:solidFill>
                  <a:schemeClr val="bg2"/>
                </a:solidFill>
                <a:cs typeface="Arial"/>
              </a:rPr>
              <a:t>Cape Coast, Ho and Tamale:</a:t>
            </a:r>
            <a:br>
              <a:rPr lang="en-GB" sz="3200">
                <a:solidFill>
                  <a:schemeClr val="bg2"/>
                </a:solidFill>
                <a:cs typeface="Arial"/>
              </a:rPr>
            </a:br>
            <a:r>
              <a:rPr lang="en-GB" sz="3200">
                <a:solidFill>
                  <a:schemeClr val="bg2"/>
                </a:solidFill>
                <a:cs typeface="Arial"/>
              </a:rPr>
              <a:t>NHS England Observations</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extLst>
              <p:ext uri="{D42A27DB-BD31-4B8C-83A1-F6EECF244321}">
                <p14:modId xmlns:p14="http://schemas.microsoft.com/office/powerpoint/2010/main" val="2549368809"/>
              </p:ext>
            </p:extLst>
          </p:nvPr>
        </p:nvGraphicFramePr>
        <p:xfrm>
          <a:off x="5976000" y="630001"/>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a:extLst>
              <a:ext uri="{FF2B5EF4-FFF2-40B4-BE49-F238E27FC236}">
                <a16:creationId xmlns:a16="http://schemas.microsoft.com/office/drawing/2014/main" id="{7787FA7C-37A4-F094-90B9-683EAAEEA2EC}"/>
              </a:ext>
            </a:extLst>
          </p:cNvPr>
          <p:cNvSpPr txBox="1">
            <a:spLocks/>
          </p:cNvSpPr>
          <p:nvPr/>
        </p:nvSpPr>
        <p:spPr>
          <a:xfrm>
            <a:off x="749149" y="4323043"/>
            <a:ext cx="11088000" cy="345600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endParaRPr lang="en-US" sz="1700">
              <a:solidFill>
                <a:srgbClr val="000000"/>
              </a:solidFill>
              <a:cs typeface="Arial"/>
            </a:endParaRPr>
          </a:p>
        </p:txBody>
      </p:sp>
      <p:sp>
        <p:nvSpPr>
          <p:cNvPr id="3" name="Content Placeholder 2">
            <a:extLst>
              <a:ext uri="{FF2B5EF4-FFF2-40B4-BE49-F238E27FC236}">
                <a16:creationId xmlns:a16="http://schemas.microsoft.com/office/drawing/2014/main" id="{89AB7CD5-383A-7D42-4682-81B463993BA4}"/>
              </a:ext>
            </a:extLst>
          </p:cNvPr>
          <p:cNvSpPr>
            <a:spLocks noGrp="1"/>
          </p:cNvSpPr>
          <p:nvPr>
            <p:ph idx="1"/>
          </p:nvPr>
        </p:nvSpPr>
        <p:spPr>
          <a:xfrm>
            <a:off x="432000" y="1659835"/>
            <a:ext cx="11088000" cy="4568164"/>
          </a:xfrm>
        </p:spPr>
        <p:txBody>
          <a:bodyPr vert="horz" lIns="0" tIns="0" rIns="0" bIns="0" rtlCol="0" anchor="t">
            <a:normAutofit/>
          </a:bodyPr>
          <a:lstStyle/>
          <a:p>
            <a:pPr marL="342900" indent="-342900">
              <a:buFont typeface="Arial" panose="020B0604020202020204" pitchFamily="34" charset="0"/>
              <a:buChar char="•"/>
            </a:pPr>
            <a:r>
              <a:rPr lang="en-GB" dirty="0"/>
              <a:t>Participants from all 3 of Cape Coast, Ho and Tamale should be encouraged as well as </a:t>
            </a:r>
            <a:r>
              <a:rPr lang="en-GB" dirty="0" err="1"/>
              <a:t>Ankaful</a:t>
            </a:r>
            <a:r>
              <a:rPr lang="en-GB" dirty="0"/>
              <a:t>.</a:t>
            </a:r>
          </a:p>
          <a:p>
            <a:pPr marL="342900" indent="-342900">
              <a:buFont typeface="Arial" panose="020B0604020202020204" pitchFamily="34" charset="0"/>
              <a:buChar char="•"/>
            </a:pPr>
            <a:r>
              <a:rPr lang="en-GB" dirty="0"/>
              <a:t>We think this would benefit everyone and help to balance potential service needs whilst participants in England on ~8-week </a:t>
            </a:r>
            <a:r>
              <a:rPr lang="en-GB" dirty="0" err="1"/>
              <a:t>observership</a:t>
            </a:r>
            <a:endParaRPr lang="en-GB" dirty="0"/>
          </a:p>
          <a:p>
            <a:pPr marL="342900" indent="-342900">
              <a:buFont typeface="Arial" panose="020B0604020202020204" pitchFamily="34" charset="0"/>
              <a:buChar char="•"/>
            </a:pPr>
            <a:r>
              <a:rPr lang="en-GB" dirty="0"/>
              <a:t>Multi-professional participation strongly encouraged. To consider if specific cohorts are multi- or </a:t>
            </a:r>
            <a:r>
              <a:rPr lang="en-GB" dirty="0" err="1"/>
              <a:t>uni</a:t>
            </a:r>
            <a:r>
              <a:rPr lang="en-GB" dirty="0"/>
              <a:t>-professional.</a:t>
            </a:r>
          </a:p>
          <a:p>
            <a:pPr marL="342900" indent="-342900">
              <a:buFont typeface="Arial" panose="020B0604020202020204" pitchFamily="34" charset="0"/>
              <a:buChar char="•"/>
            </a:pPr>
            <a:r>
              <a:rPr lang="en-GB" dirty="0">
                <a:cs typeface="Arial"/>
              </a:rPr>
              <a:t>Thoughts around specialisation by region...</a:t>
            </a:r>
            <a:endParaRPr lang="en-GB" dirty="0"/>
          </a:p>
          <a:p>
            <a:pPr marL="342900" indent="-342900">
              <a:buFont typeface="Arial" panose="020B0604020202020204" pitchFamily="34" charset="0"/>
              <a:buChar char="•"/>
            </a:pPr>
            <a:r>
              <a:rPr lang="en-GB" dirty="0"/>
              <a:t>Consideration of supportive virtual activities, e.g. communities of practice, action learning sets</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114564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FCC58EE-D970-2154-7861-E05FD4AE40B5}"/>
              </a:ext>
            </a:extLst>
          </p:cNvPr>
          <p:cNvSpPr>
            <a:spLocks noGrp="1"/>
          </p:cNvSpPr>
          <p:nvPr>
            <p:ph type="title"/>
          </p:nvPr>
        </p:nvSpPr>
        <p:spPr>
          <a:xfrm>
            <a:off x="94949" y="0"/>
            <a:ext cx="11404154" cy="865186"/>
          </a:xfrm>
        </p:spPr>
        <p:txBody>
          <a:bodyPr>
            <a:normAutofit fontScale="90000"/>
          </a:bodyPr>
          <a:lstStyle/>
          <a:p>
            <a:r>
              <a:rPr lang="en-GB" sz="3200">
                <a:solidFill>
                  <a:schemeClr val="bg2"/>
                </a:solidFill>
                <a:cs typeface="Arial"/>
              </a:rPr>
              <a:t>Cape Coast, Ho and Tamale:</a:t>
            </a:r>
            <a:br>
              <a:rPr lang="en-GB" sz="3200">
                <a:solidFill>
                  <a:schemeClr val="bg2"/>
                </a:solidFill>
                <a:cs typeface="Arial"/>
              </a:rPr>
            </a:br>
            <a:r>
              <a:rPr lang="en-GB" sz="3200">
                <a:solidFill>
                  <a:schemeClr val="bg2"/>
                </a:solidFill>
                <a:cs typeface="Arial"/>
              </a:rPr>
              <a:t>Ghanaian Feedback</a:t>
            </a:r>
            <a:endParaRPr lang="en-US" sz="3200">
              <a:solidFill>
                <a:schemeClr val="bg2"/>
              </a:solidFill>
            </a:endParaRPr>
          </a:p>
        </p:txBody>
      </p:sp>
      <p:graphicFrame>
        <p:nvGraphicFramePr>
          <p:cNvPr id="5" name="Diagram 4">
            <a:extLst>
              <a:ext uri="{FF2B5EF4-FFF2-40B4-BE49-F238E27FC236}">
                <a16:creationId xmlns:a16="http://schemas.microsoft.com/office/drawing/2014/main" id="{2DBD6653-0AB4-26F7-290B-5269314FBF02}"/>
              </a:ext>
            </a:extLst>
          </p:cNvPr>
          <p:cNvGraphicFramePr/>
          <p:nvPr/>
        </p:nvGraphicFramePr>
        <p:xfrm>
          <a:off x="5976000" y="630001"/>
          <a:ext cx="5969011" cy="640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a:extLst>
              <a:ext uri="{FF2B5EF4-FFF2-40B4-BE49-F238E27FC236}">
                <a16:creationId xmlns:a16="http://schemas.microsoft.com/office/drawing/2014/main" id="{7787FA7C-37A4-F094-90B9-683EAAEEA2EC}"/>
              </a:ext>
            </a:extLst>
          </p:cNvPr>
          <p:cNvSpPr txBox="1">
            <a:spLocks/>
          </p:cNvSpPr>
          <p:nvPr/>
        </p:nvSpPr>
        <p:spPr>
          <a:xfrm>
            <a:off x="749149" y="4323043"/>
            <a:ext cx="11088000" cy="345600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Sans-Serif"/>
              <a:buChar char="•"/>
            </a:pPr>
            <a:endParaRPr lang="en-US" sz="1700">
              <a:solidFill>
                <a:srgbClr val="000000"/>
              </a:solidFill>
              <a:cs typeface="Arial"/>
            </a:endParaRPr>
          </a:p>
        </p:txBody>
      </p:sp>
      <p:sp>
        <p:nvSpPr>
          <p:cNvPr id="6" name="Content Placeholder 5">
            <a:extLst>
              <a:ext uri="{FF2B5EF4-FFF2-40B4-BE49-F238E27FC236}">
                <a16:creationId xmlns:a16="http://schemas.microsoft.com/office/drawing/2014/main" id="{D67958CD-F38E-C6BF-5C67-F34C21085C3C}"/>
              </a:ext>
            </a:extLst>
          </p:cNvPr>
          <p:cNvSpPr>
            <a:spLocks noGrp="1"/>
          </p:cNvSpPr>
          <p:nvPr>
            <p:ph idx="1"/>
          </p:nvPr>
        </p:nvSpPr>
        <p:spPr>
          <a:xfrm>
            <a:off x="246988" y="1150589"/>
            <a:ext cx="2306105" cy="1324329"/>
          </a:xfrm>
        </p:spPr>
        <p:txBody>
          <a:bodyPr>
            <a:noAutofit/>
          </a:bodyPr>
          <a:lstStyle/>
          <a:p>
            <a:r>
              <a:rPr lang="en-GB" sz="1800"/>
              <a:t>Some resources from the NHS and think tanks such as the </a:t>
            </a:r>
            <a:r>
              <a:rPr lang="en-GB" sz="1800">
                <a:hlinkClick r:id="rId8"/>
              </a:rPr>
              <a:t>King’s Fund </a:t>
            </a:r>
            <a:r>
              <a:rPr lang="en-GB" sz="1800"/>
              <a:t>are  freely available and can be shared and used immediately.</a:t>
            </a:r>
          </a:p>
        </p:txBody>
      </p:sp>
      <p:sp>
        <p:nvSpPr>
          <p:cNvPr id="7" name="Content Placeholder 5">
            <a:extLst>
              <a:ext uri="{FF2B5EF4-FFF2-40B4-BE49-F238E27FC236}">
                <a16:creationId xmlns:a16="http://schemas.microsoft.com/office/drawing/2014/main" id="{C671329B-4FA2-CDA5-6E5E-92E1628DD38C}"/>
              </a:ext>
            </a:extLst>
          </p:cNvPr>
          <p:cNvSpPr txBox="1">
            <a:spLocks/>
          </p:cNvSpPr>
          <p:nvPr/>
        </p:nvSpPr>
        <p:spPr>
          <a:xfrm>
            <a:off x="2423709" y="2754743"/>
            <a:ext cx="1842178" cy="687251"/>
          </a:xfrm>
          <a:prstGeom prst="rect">
            <a:avLst/>
          </a:prstGeom>
        </p:spPr>
        <p:txBody>
          <a:bodyPr vert="horz" lIns="0" tIns="0" rIns="0" bIns="0" rtlCol="0">
            <a:normAutofit fontScale="92500" lnSpcReduction="2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Value comes from patients, not employer. </a:t>
            </a:r>
          </a:p>
        </p:txBody>
      </p:sp>
      <p:sp>
        <p:nvSpPr>
          <p:cNvPr id="8" name="Content Placeholder 5">
            <a:extLst>
              <a:ext uri="{FF2B5EF4-FFF2-40B4-BE49-F238E27FC236}">
                <a16:creationId xmlns:a16="http://schemas.microsoft.com/office/drawing/2014/main" id="{93C0102C-F6FD-5820-6E2A-BBB42F430897}"/>
              </a:ext>
            </a:extLst>
          </p:cNvPr>
          <p:cNvSpPr txBox="1">
            <a:spLocks/>
          </p:cNvSpPr>
          <p:nvPr/>
        </p:nvSpPr>
        <p:spPr>
          <a:xfrm>
            <a:off x="354399" y="5132639"/>
            <a:ext cx="2306105" cy="1190713"/>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Consideration of academic institution outside Ghana – including in UK.</a:t>
            </a:r>
          </a:p>
        </p:txBody>
      </p:sp>
      <p:sp>
        <p:nvSpPr>
          <p:cNvPr id="9" name="Content Placeholder 5">
            <a:extLst>
              <a:ext uri="{FF2B5EF4-FFF2-40B4-BE49-F238E27FC236}">
                <a16:creationId xmlns:a16="http://schemas.microsoft.com/office/drawing/2014/main" id="{F06B7EDD-CA0E-A359-609F-538720648507}"/>
              </a:ext>
            </a:extLst>
          </p:cNvPr>
          <p:cNvSpPr txBox="1">
            <a:spLocks/>
          </p:cNvSpPr>
          <p:nvPr/>
        </p:nvSpPr>
        <p:spPr>
          <a:xfrm>
            <a:off x="3282691" y="1077003"/>
            <a:ext cx="2306105" cy="1211770"/>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Specialties – Cape Coast mentioned leadership and governance.</a:t>
            </a:r>
          </a:p>
        </p:txBody>
      </p:sp>
      <p:sp>
        <p:nvSpPr>
          <p:cNvPr id="10" name="Content Placeholder 5">
            <a:extLst>
              <a:ext uri="{FF2B5EF4-FFF2-40B4-BE49-F238E27FC236}">
                <a16:creationId xmlns:a16="http://schemas.microsoft.com/office/drawing/2014/main" id="{262A5884-E332-5905-CB04-FDD8DFF80A74}"/>
              </a:ext>
            </a:extLst>
          </p:cNvPr>
          <p:cNvSpPr txBox="1">
            <a:spLocks/>
          </p:cNvSpPr>
          <p:nvPr/>
        </p:nvSpPr>
        <p:spPr>
          <a:xfrm>
            <a:off x="4517435" y="2705830"/>
            <a:ext cx="2306105" cy="1211770"/>
          </a:xfrm>
          <a:prstGeom prst="rect">
            <a:avLst/>
          </a:prstGeom>
        </p:spPr>
        <p:txBody>
          <a:bodyPr vert="horz" lIns="0" tIns="0" rIns="0" bIns="0" rtlCol="0">
            <a:normAutofit fontScale="925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Keen to have the ability to demonstrate and share learning to others on return to Ghana.</a:t>
            </a:r>
          </a:p>
        </p:txBody>
      </p:sp>
      <p:sp>
        <p:nvSpPr>
          <p:cNvPr id="12" name="Content Placeholder 5">
            <a:extLst>
              <a:ext uri="{FF2B5EF4-FFF2-40B4-BE49-F238E27FC236}">
                <a16:creationId xmlns:a16="http://schemas.microsoft.com/office/drawing/2014/main" id="{1A700A4A-8295-26D4-2E81-72F41377722D}"/>
              </a:ext>
            </a:extLst>
          </p:cNvPr>
          <p:cNvSpPr txBox="1">
            <a:spLocks/>
          </p:cNvSpPr>
          <p:nvPr/>
        </p:nvSpPr>
        <p:spPr>
          <a:xfrm>
            <a:off x="3780970" y="4486256"/>
            <a:ext cx="2907391" cy="2168165"/>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Multiprofessional – at district level, keen to involve nurses. Consideration to be given on how opportunities will be extended to them, especially in the community.</a:t>
            </a:r>
          </a:p>
        </p:txBody>
      </p:sp>
      <p:sp>
        <p:nvSpPr>
          <p:cNvPr id="13" name="Content Placeholder 5">
            <a:extLst>
              <a:ext uri="{FF2B5EF4-FFF2-40B4-BE49-F238E27FC236}">
                <a16:creationId xmlns:a16="http://schemas.microsoft.com/office/drawing/2014/main" id="{F1DAD30A-9A2F-3A51-6FD2-4A5FB93FF6A1}"/>
              </a:ext>
            </a:extLst>
          </p:cNvPr>
          <p:cNvSpPr txBox="1">
            <a:spLocks/>
          </p:cNvSpPr>
          <p:nvPr/>
        </p:nvSpPr>
        <p:spPr>
          <a:xfrm>
            <a:off x="6245716" y="1585873"/>
            <a:ext cx="2907391" cy="640629"/>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Consideration of pastoral care needed.</a:t>
            </a:r>
          </a:p>
        </p:txBody>
      </p:sp>
      <p:sp>
        <p:nvSpPr>
          <p:cNvPr id="14" name="Content Placeholder 5">
            <a:extLst>
              <a:ext uri="{FF2B5EF4-FFF2-40B4-BE49-F238E27FC236}">
                <a16:creationId xmlns:a16="http://schemas.microsoft.com/office/drawing/2014/main" id="{72A940BB-8C53-F70B-E4C7-BDA749F21FC3}"/>
              </a:ext>
            </a:extLst>
          </p:cNvPr>
          <p:cNvSpPr txBox="1">
            <a:spLocks/>
          </p:cNvSpPr>
          <p:nvPr/>
        </p:nvSpPr>
        <p:spPr>
          <a:xfrm>
            <a:off x="8244003" y="2534957"/>
            <a:ext cx="3049113" cy="825424"/>
          </a:xfrm>
          <a:prstGeom prst="rect">
            <a:avLst/>
          </a:prstGeom>
        </p:spPr>
        <p:txBody>
          <a:bodyPr vert="horz" lIns="0" tIns="0" rIns="0" bIns="0" rtlCol="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To support forensic training programmes, could be across all cadres.</a:t>
            </a:r>
          </a:p>
        </p:txBody>
      </p:sp>
      <p:sp>
        <p:nvSpPr>
          <p:cNvPr id="15" name="Content Placeholder 5">
            <a:extLst>
              <a:ext uri="{FF2B5EF4-FFF2-40B4-BE49-F238E27FC236}">
                <a16:creationId xmlns:a16="http://schemas.microsoft.com/office/drawing/2014/main" id="{09CC43BC-6EA7-BACB-D357-A13FD717BC93}"/>
              </a:ext>
            </a:extLst>
          </p:cNvPr>
          <p:cNvSpPr txBox="1">
            <a:spLocks/>
          </p:cNvSpPr>
          <p:nvPr/>
        </p:nvSpPr>
        <p:spPr>
          <a:xfrm>
            <a:off x="7124533" y="4001263"/>
            <a:ext cx="3049113" cy="1246892"/>
          </a:xfrm>
          <a:prstGeom prst="rect">
            <a:avLst/>
          </a:prstGeom>
        </p:spPr>
        <p:txBody>
          <a:bodyPr vert="horz" lIns="0" tIns="0" rIns="0" bIns="0" rtlCol="0">
            <a:normAutofit lnSpcReduction="1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t>Henrietta </a:t>
            </a:r>
            <a:r>
              <a:rPr lang="en-GB" sz="1800" err="1"/>
              <a:t>Bankas</a:t>
            </a:r>
            <a:r>
              <a:rPr lang="en-GB" sz="1800"/>
              <a:t> is presenting at Parish Nurses conference in September (similar to Christian Health Association of Ghana).</a:t>
            </a:r>
          </a:p>
        </p:txBody>
      </p:sp>
      <p:pic>
        <p:nvPicPr>
          <p:cNvPr id="2" name="Picture 1">
            <a:extLst>
              <a:ext uri="{FF2B5EF4-FFF2-40B4-BE49-F238E27FC236}">
                <a16:creationId xmlns:a16="http://schemas.microsoft.com/office/drawing/2014/main" id="{122869E0-C9E6-BB92-E8AD-3A13B51EA745}"/>
              </a:ext>
            </a:extLst>
          </p:cNvPr>
          <p:cNvPicPr>
            <a:picLocks noChangeAspect="1"/>
          </p:cNvPicPr>
          <p:nvPr/>
        </p:nvPicPr>
        <p:blipFill>
          <a:blip r:embed="rId9"/>
          <a:stretch>
            <a:fillRect/>
          </a:stretch>
        </p:blipFill>
        <p:spPr>
          <a:xfrm>
            <a:off x="10030073" y="4542618"/>
            <a:ext cx="2124075" cy="1771650"/>
          </a:xfrm>
          <a:prstGeom prst="rect">
            <a:avLst/>
          </a:prstGeom>
        </p:spPr>
      </p:pic>
      <p:sp>
        <p:nvSpPr>
          <p:cNvPr id="3" name="TextBox 2">
            <a:extLst>
              <a:ext uri="{FF2B5EF4-FFF2-40B4-BE49-F238E27FC236}">
                <a16:creationId xmlns:a16="http://schemas.microsoft.com/office/drawing/2014/main" id="{810B69C4-E0E8-8370-4650-255C07BC1F32}"/>
              </a:ext>
            </a:extLst>
          </p:cNvPr>
          <p:cNvSpPr txBox="1"/>
          <p:nvPr/>
        </p:nvSpPr>
        <p:spPr>
          <a:xfrm>
            <a:off x="661114" y="3494421"/>
            <a:ext cx="2802857" cy="1477328"/>
          </a:xfrm>
          <a:prstGeom prst="rect">
            <a:avLst/>
          </a:prstGeom>
          <a:noFill/>
        </p:spPr>
        <p:txBody>
          <a:bodyPr wrap="square" rtlCol="0">
            <a:spAutoFit/>
          </a:bodyPr>
          <a:lstStyle/>
          <a:p>
            <a:r>
              <a:rPr lang="en-GB" sz="1800" dirty="0">
                <a:solidFill>
                  <a:schemeClr val="accent6"/>
                </a:solidFill>
              </a:rPr>
              <a:t>Keen to explore opportunity to do professional and academic training concurrently.</a:t>
            </a:r>
            <a:endParaRPr lang="en-GB" dirty="0">
              <a:solidFill>
                <a:schemeClr val="accent6"/>
              </a:solidFill>
            </a:endParaRPr>
          </a:p>
        </p:txBody>
      </p:sp>
    </p:spTree>
    <p:extLst>
      <p:ext uri="{BB962C8B-B14F-4D97-AF65-F5344CB8AC3E}">
        <p14:creationId xmlns:p14="http://schemas.microsoft.com/office/powerpoint/2010/main" val="1560171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9C4DF067-002D-0798-C5FE-2A704EF5FD78}"/>
              </a:ext>
            </a:extLst>
          </p:cNvPr>
          <p:cNvSpPr>
            <a:spLocks noGrp="1"/>
          </p:cNvSpPr>
          <p:nvPr>
            <p:ph type="title"/>
          </p:nvPr>
        </p:nvSpPr>
        <p:spPr>
          <a:xfrm>
            <a:off x="394525" y="-5213"/>
            <a:ext cx="11404154" cy="865186"/>
          </a:xfrm>
        </p:spPr>
        <p:txBody>
          <a:bodyPr/>
          <a:lstStyle/>
          <a:p>
            <a:r>
              <a:rPr lang="en-US" dirty="0">
                <a:cs typeface="Arial"/>
              </a:rPr>
              <a:t>Summary</a:t>
            </a:r>
            <a:endParaRPr lang="en-US" dirty="0"/>
          </a:p>
        </p:txBody>
      </p:sp>
      <p:graphicFrame>
        <p:nvGraphicFramePr>
          <p:cNvPr id="6" name="Content Placeholder 5">
            <a:extLst>
              <a:ext uri="{FF2B5EF4-FFF2-40B4-BE49-F238E27FC236}">
                <a16:creationId xmlns:a16="http://schemas.microsoft.com/office/drawing/2014/main" id="{56FC1FC4-D91C-4550-B923-ABD3B40F9725}"/>
              </a:ext>
            </a:extLst>
          </p:cNvPr>
          <p:cNvGraphicFramePr>
            <a:graphicFrameLocks noGrp="1"/>
          </p:cNvGraphicFramePr>
          <p:nvPr>
            <p:ph idx="1"/>
            <p:extLst>
              <p:ext uri="{D42A27DB-BD31-4B8C-83A1-F6EECF244321}">
                <p14:modId xmlns:p14="http://schemas.microsoft.com/office/powerpoint/2010/main" val="1966982121"/>
              </p:ext>
            </p:extLst>
          </p:nvPr>
        </p:nvGraphicFramePr>
        <p:xfrm>
          <a:off x="218388" y="859973"/>
          <a:ext cx="11755224" cy="5314583"/>
        </p:xfrm>
        <a:graphic>
          <a:graphicData uri="http://schemas.openxmlformats.org/drawingml/2006/table">
            <a:tbl>
              <a:tblPr firstRow="1" firstCol="1" bandRow="1">
                <a:noFill/>
                <a:tableStyleId>{5C22544A-7EE6-4342-B048-85BDC9FD1C3A}</a:tableStyleId>
              </a:tblPr>
              <a:tblGrid>
                <a:gridCol w="2912882">
                  <a:extLst>
                    <a:ext uri="{9D8B030D-6E8A-4147-A177-3AD203B41FA5}">
                      <a16:colId xmlns:a16="http://schemas.microsoft.com/office/drawing/2014/main" val="2926410436"/>
                    </a:ext>
                  </a:extLst>
                </a:gridCol>
                <a:gridCol w="3172279">
                  <a:extLst>
                    <a:ext uri="{9D8B030D-6E8A-4147-A177-3AD203B41FA5}">
                      <a16:colId xmlns:a16="http://schemas.microsoft.com/office/drawing/2014/main" val="3521447921"/>
                    </a:ext>
                  </a:extLst>
                </a:gridCol>
                <a:gridCol w="2747943">
                  <a:extLst>
                    <a:ext uri="{9D8B030D-6E8A-4147-A177-3AD203B41FA5}">
                      <a16:colId xmlns:a16="http://schemas.microsoft.com/office/drawing/2014/main" val="2273067138"/>
                    </a:ext>
                  </a:extLst>
                </a:gridCol>
                <a:gridCol w="2922120">
                  <a:extLst>
                    <a:ext uri="{9D8B030D-6E8A-4147-A177-3AD203B41FA5}">
                      <a16:colId xmlns:a16="http://schemas.microsoft.com/office/drawing/2014/main" val="3206682621"/>
                    </a:ext>
                  </a:extLst>
                </a:gridCol>
              </a:tblGrid>
              <a:tr h="442337">
                <a:tc>
                  <a:txBody>
                    <a:bodyPr/>
                    <a:lstStyle/>
                    <a:p>
                      <a:r>
                        <a:rPr lang="en-US" sz="1800" b="1" dirty="0">
                          <a:solidFill>
                            <a:schemeClr val="accent6"/>
                          </a:solidFill>
                          <a:effectLst/>
                        </a:rPr>
                        <a:t>Care Area</a:t>
                      </a:r>
                    </a:p>
                  </a:txBody>
                  <a:tcPr marL="160724" marR="96434" marT="96434" marB="96434">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5">
                        <a:alpha val="69804"/>
                      </a:schemeClr>
                    </a:solidFill>
                  </a:tcPr>
                </a:tc>
                <a:tc>
                  <a:txBody>
                    <a:bodyPr/>
                    <a:lstStyle/>
                    <a:p>
                      <a:r>
                        <a:rPr lang="en-US" sz="1800" b="1" dirty="0">
                          <a:solidFill>
                            <a:srgbClr val="FFFFFF"/>
                          </a:solidFill>
                          <a:effectLst/>
                        </a:rPr>
                        <a:t>Specialties</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4">
                        <a:lumMod val="50000"/>
                        <a:alpha val="69804"/>
                      </a:schemeClr>
                    </a:solidFill>
                  </a:tcPr>
                </a:tc>
                <a:tc>
                  <a:txBody>
                    <a:bodyPr/>
                    <a:lstStyle/>
                    <a:p>
                      <a:r>
                        <a:rPr lang="en-US" sz="1800" b="1" dirty="0">
                          <a:solidFill>
                            <a:srgbClr val="FFFFFF"/>
                          </a:solidFill>
                          <a:effectLst/>
                        </a:rPr>
                        <a:t>Themes</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chemeClr val="accent1">
                        <a:alpha val="69804"/>
                      </a:schemeClr>
                    </a:solidFill>
                  </a:tcPr>
                </a:tc>
                <a:tc>
                  <a:txBody>
                    <a:bodyPr/>
                    <a:lstStyle/>
                    <a:p>
                      <a:r>
                        <a:rPr lang="en-US" sz="1800" b="1" dirty="0">
                          <a:solidFill>
                            <a:srgbClr val="FFFFFF"/>
                          </a:solidFill>
                          <a:effectLst/>
                        </a:rPr>
                        <a:t>Issues to consider</a:t>
                      </a:r>
                    </a:p>
                  </a:txBody>
                  <a:tcPr marL="160724" marR="96434" marT="96434" marB="96434">
                    <a:lnL w="38100" cap="flat" cmpd="sng" algn="ctr">
                      <a:solidFill>
                        <a:srgbClr val="FFFFFF"/>
                      </a:solidFill>
                      <a:prstDash val="solid"/>
                      <a:round/>
                      <a:headEnd type="none" w="med" len="med"/>
                      <a:tailEnd type="none" w="med" len="med"/>
                    </a:lnL>
                    <a:lnR w="38100" cap="flat" cmpd="sng" algn="ctr">
                      <a:noFill/>
                      <a:prstDash val="solid"/>
                    </a:lnR>
                    <a:lnT w="38100" cap="flat" cmpd="sng" algn="ctr">
                      <a:noFill/>
                      <a:prstDash val="solid"/>
                    </a:lnT>
                    <a:lnB w="38100" cap="flat" cmpd="sng" algn="ctr">
                      <a:solidFill>
                        <a:srgbClr val="FFFFFF"/>
                      </a:solidFill>
                      <a:prstDash val="solid"/>
                      <a:round/>
                      <a:headEnd type="none" w="med" len="med"/>
                      <a:tailEnd type="none" w="med" len="med"/>
                    </a:lnB>
                    <a:solidFill>
                      <a:schemeClr val="accent1">
                        <a:lumMod val="50000"/>
                        <a:alpha val="69804"/>
                      </a:schemeClr>
                    </a:solidFill>
                  </a:tcPr>
                </a:tc>
                <a:extLst>
                  <a:ext uri="{0D108BD9-81ED-4DB2-BD59-A6C34878D82A}">
                    <a16:rowId xmlns:a16="http://schemas.microsoft.com/office/drawing/2014/main" val="2229716821"/>
                  </a:ext>
                </a:extLst>
              </a:tr>
              <a:tr h="702065">
                <a:tc>
                  <a:txBody>
                    <a:bodyPr/>
                    <a:lstStyle/>
                    <a:p>
                      <a:r>
                        <a:rPr lang="en-US" sz="1800" b="1" dirty="0">
                          <a:solidFill>
                            <a:schemeClr val="accent6"/>
                          </a:solidFill>
                          <a:effectLst/>
                        </a:rPr>
                        <a:t>In-patient</a:t>
                      </a:r>
                    </a:p>
                  </a:txBody>
                  <a:tcPr marL="160724" marR="96434" marT="96434" marB="96434">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5">
                        <a:lumMod val="60000"/>
                        <a:lumOff val="40000"/>
                        <a:alpha val="69804"/>
                      </a:schemeClr>
                    </a:solidFill>
                  </a:tcPr>
                </a:tc>
                <a:tc>
                  <a:txBody>
                    <a:bodyPr/>
                    <a:lstStyle/>
                    <a:p>
                      <a:r>
                        <a:rPr lang="en-US" sz="1800">
                          <a:solidFill>
                            <a:schemeClr val="tx1">
                              <a:lumMod val="85000"/>
                              <a:lumOff val="15000"/>
                            </a:schemeClr>
                          </a:solidFill>
                          <a:effectLst/>
                        </a:rPr>
                        <a:t>Early Intervention in Psychosis </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5">
                        <a:lumMod val="75000"/>
                      </a:schemeClr>
                    </a:solidFill>
                  </a:tcPr>
                </a:tc>
                <a:tc>
                  <a:txBody>
                    <a:bodyPr/>
                    <a:lstStyle/>
                    <a:p>
                      <a:r>
                        <a:rPr lang="en-US" sz="1800" dirty="0">
                          <a:solidFill>
                            <a:schemeClr val="bg1"/>
                          </a:solidFill>
                          <a:effectLst/>
                        </a:rPr>
                        <a:t>Prevention / Early Detection</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2"/>
                    </a:solidFill>
                  </a:tcPr>
                </a:tc>
                <a:tc>
                  <a:txBody>
                    <a:bodyPr/>
                    <a:lstStyle/>
                    <a:p>
                      <a:r>
                        <a:rPr lang="en-US" sz="1800" dirty="0">
                          <a:solidFill>
                            <a:schemeClr val="bg1"/>
                          </a:solidFill>
                          <a:effectLst/>
                        </a:rPr>
                        <a:t>Digital / Technology</a:t>
                      </a:r>
                    </a:p>
                  </a:txBody>
                  <a:tcPr marL="160724" marR="96434" marT="96434" marB="96434">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863969300"/>
                  </a:ext>
                </a:extLst>
              </a:tr>
              <a:tr h="702065">
                <a:tc>
                  <a:txBody>
                    <a:bodyPr/>
                    <a:lstStyle/>
                    <a:p>
                      <a:r>
                        <a:rPr lang="en-US" sz="1800" b="1" dirty="0">
                          <a:solidFill>
                            <a:schemeClr val="accent6"/>
                          </a:solidFill>
                          <a:effectLst/>
                        </a:rPr>
                        <a:t>Community – Health promotion / treatment</a:t>
                      </a:r>
                    </a:p>
                  </a:txBody>
                  <a:tcPr marL="160724" marR="96434" marT="96434" marB="96434">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5">
                        <a:lumMod val="60000"/>
                        <a:lumOff val="40000"/>
                        <a:alpha val="69804"/>
                      </a:schemeClr>
                    </a:solidFill>
                  </a:tcPr>
                </a:tc>
                <a:tc>
                  <a:txBody>
                    <a:bodyPr/>
                    <a:lstStyle/>
                    <a:p>
                      <a:r>
                        <a:rPr lang="en-US" sz="1800" dirty="0">
                          <a:solidFill>
                            <a:schemeClr val="tx1">
                              <a:lumMod val="85000"/>
                              <a:lumOff val="15000"/>
                            </a:schemeClr>
                          </a:solidFill>
                          <a:effectLst/>
                        </a:rPr>
                        <a:t>Substance Misuse</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5">
                        <a:lumMod val="75000"/>
                      </a:schemeClr>
                    </a:solidFill>
                  </a:tcPr>
                </a:tc>
                <a:tc>
                  <a:txBody>
                    <a:bodyPr/>
                    <a:lstStyle/>
                    <a:p>
                      <a:r>
                        <a:rPr lang="en-US" sz="1800" dirty="0">
                          <a:solidFill>
                            <a:schemeClr val="bg1"/>
                          </a:solidFill>
                          <a:effectLst/>
                        </a:rPr>
                        <a:t>Workforce Education and Training</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2"/>
                    </a:solidFill>
                  </a:tcPr>
                </a:tc>
                <a:tc>
                  <a:txBody>
                    <a:bodyPr/>
                    <a:lstStyle/>
                    <a:p>
                      <a:r>
                        <a:rPr lang="en-US" sz="1800">
                          <a:solidFill>
                            <a:schemeClr val="bg1"/>
                          </a:solidFill>
                          <a:effectLst/>
                        </a:rPr>
                        <a:t>Training Infrastructure</a:t>
                      </a:r>
                    </a:p>
                  </a:txBody>
                  <a:tcPr marL="160724" marR="96434" marT="96434" marB="96434">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2641227867"/>
                  </a:ext>
                </a:extLst>
              </a:tr>
              <a:tr h="442337">
                <a:tc>
                  <a:txBody>
                    <a:bodyPr/>
                    <a:lstStyle/>
                    <a:p>
                      <a:r>
                        <a:rPr lang="en-US" sz="1800" b="1" dirty="0">
                          <a:solidFill>
                            <a:schemeClr val="accent6"/>
                          </a:solidFill>
                          <a:effectLst/>
                        </a:rPr>
                        <a:t>Schools / Universities</a:t>
                      </a:r>
                    </a:p>
                  </a:txBody>
                  <a:tcPr marL="160724" marR="96434" marT="96434" marB="96434">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5">
                        <a:lumMod val="60000"/>
                        <a:lumOff val="40000"/>
                        <a:alpha val="69804"/>
                      </a:schemeClr>
                    </a:solidFill>
                  </a:tcPr>
                </a:tc>
                <a:tc>
                  <a:txBody>
                    <a:bodyPr/>
                    <a:lstStyle/>
                    <a:p>
                      <a:r>
                        <a:rPr lang="en-US" sz="1800">
                          <a:solidFill>
                            <a:schemeClr val="tx1">
                              <a:lumMod val="85000"/>
                              <a:lumOff val="15000"/>
                            </a:schemeClr>
                          </a:solidFill>
                          <a:effectLst/>
                        </a:rPr>
                        <a:t>Care of the Older Adult</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5">
                        <a:lumMod val="75000"/>
                      </a:schemeClr>
                    </a:solidFill>
                  </a:tcPr>
                </a:tc>
                <a:tc>
                  <a:txBody>
                    <a:bodyPr/>
                    <a:lstStyle/>
                    <a:p>
                      <a:r>
                        <a:rPr lang="en-US" sz="1800" dirty="0">
                          <a:solidFill>
                            <a:schemeClr val="bg1"/>
                          </a:solidFill>
                          <a:effectLst/>
                        </a:rPr>
                        <a:t>Infrastructure</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2"/>
                    </a:solidFill>
                  </a:tcPr>
                </a:tc>
                <a:tc>
                  <a:txBody>
                    <a:bodyPr/>
                    <a:lstStyle/>
                    <a:p>
                      <a:r>
                        <a:rPr lang="en-US" sz="1800" dirty="0">
                          <a:solidFill>
                            <a:schemeClr val="bg1"/>
                          </a:solidFill>
                          <a:effectLst/>
                        </a:rPr>
                        <a:t>Clinical Infrastructure</a:t>
                      </a:r>
                    </a:p>
                  </a:txBody>
                  <a:tcPr marL="160724" marR="96434" marT="96434" marB="96434">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1210312792"/>
                  </a:ext>
                </a:extLst>
              </a:tr>
              <a:tr h="442337">
                <a:tc>
                  <a:txBody>
                    <a:bodyPr/>
                    <a:lstStyle/>
                    <a:p>
                      <a:endParaRPr lang="en-US" sz="1800" b="1" dirty="0">
                        <a:solidFill>
                          <a:schemeClr val="accent6"/>
                        </a:solidFill>
                        <a:effectLst/>
                      </a:endParaRPr>
                    </a:p>
                  </a:txBody>
                  <a:tcPr marL="160724" marR="96434" marT="96434" marB="96434">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5">
                        <a:lumMod val="60000"/>
                        <a:lumOff val="40000"/>
                        <a:alpha val="69804"/>
                      </a:schemeClr>
                    </a:solidFill>
                  </a:tcPr>
                </a:tc>
                <a:tc>
                  <a:txBody>
                    <a:bodyPr/>
                    <a:lstStyle/>
                    <a:p>
                      <a:r>
                        <a:rPr lang="en-US" sz="1800" dirty="0">
                          <a:solidFill>
                            <a:schemeClr val="tx1">
                              <a:lumMod val="85000"/>
                              <a:lumOff val="15000"/>
                            </a:schemeClr>
                          </a:solidFill>
                          <a:effectLst/>
                        </a:rPr>
                        <a:t>Forensic Psychiatry </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5">
                        <a:lumMod val="75000"/>
                      </a:schemeClr>
                    </a:solidFill>
                  </a:tcPr>
                </a:tc>
                <a:tc>
                  <a:txBody>
                    <a:bodyPr/>
                    <a:lstStyle/>
                    <a:p>
                      <a:r>
                        <a:rPr lang="en-US" sz="1800" dirty="0">
                          <a:solidFill>
                            <a:schemeClr val="bg1"/>
                          </a:solidFill>
                          <a:effectLst/>
                        </a:rPr>
                        <a:t>Retention</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2"/>
                    </a:solidFill>
                  </a:tcPr>
                </a:tc>
                <a:tc>
                  <a:txBody>
                    <a:bodyPr/>
                    <a:lstStyle/>
                    <a:p>
                      <a:r>
                        <a:rPr lang="en-US" sz="1800">
                          <a:solidFill>
                            <a:schemeClr val="bg1"/>
                          </a:solidFill>
                          <a:effectLst/>
                        </a:rPr>
                        <a:t>Supervision </a:t>
                      </a:r>
                    </a:p>
                  </a:txBody>
                  <a:tcPr marL="160724" marR="96434" marT="96434" marB="96434">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2275805851"/>
                  </a:ext>
                </a:extLst>
              </a:tr>
              <a:tr h="702065">
                <a:tc>
                  <a:txBody>
                    <a:bodyPr/>
                    <a:lstStyle/>
                    <a:p>
                      <a:endParaRPr lang="en-US" sz="1800" b="1" dirty="0">
                        <a:solidFill>
                          <a:schemeClr val="accent6"/>
                        </a:solidFill>
                        <a:effectLst/>
                      </a:endParaRPr>
                    </a:p>
                  </a:txBody>
                  <a:tcPr marL="160724" marR="96434" marT="96434" marB="96434">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5">
                        <a:lumMod val="60000"/>
                        <a:lumOff val="40000"/>
                        <a:alpha val="69804"/>
                      </a:schemeClr>
                    </a:solidFill>
                  </a:tcPr>
                </a:tc>
                <a:tc>
                  <a:txBody>
                    <a:bodyPr/>
                    <a:lstStyle/>
                    <a:p>
                      <a:r>
                        <a:rPr lang="en-US" sz="1800" dirty="0">
                          <a:solidFill>
                            <a:schemeClr val="tx1">
                              <a:lumMod val="85000"/>
                              <a:lumOff val="15000"/>
                            </a:schemeClr>
                          </a:solidFill>
                          <a:effectLst/>
                        </a:rPr>
                        <a:t>Child and Adolescent Mental Health </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accent5">
                        <a:lumMod val="75000"/>
                      </a:schemeClr>
                    </a:solidFill>
                  </a:tcPr>
                </a:tc>
                <a:tc>
                  <a:txBody>
                    <a:bodyPr/>
                    <a:lstStyle/>
                    <a:p>
                      <a:endParaRPr lang="en-US" sz="1800" dirty="0">
                        <a:solidFill>
                          <a:schemeClr val="bg1"/>
                        </a:solidFill>
                        <a:effectLst/>
                      </a:endParaRP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chemeClr val="bg2"/>
                    </a:solidFill>
                  </a:tcPr>
                </a:tc>
                <a:tc>
                  <a:txBody>
                    <a:bodyPr/>
                    <a:lstStyle/>
                    <a:p>
                      <a:r>
                        <a:rPr lang="en-US" sz="1800">
                          <a:solidFill>
                            <a:schemeClr val="bg1"/>
                          </a:solidFill>
                          <a:effectLst/>
                        </a:rPr>
                        <a:t>Pastoral Care  </a:t>
                      </a:r>
                    </a:p>
                  </a:txBody>
                  <a:tcPr marL="160724" marR="96434" marT="96434" marB="96434">
                    <a:lnL w="38100" cap="flat" cmpd="sng" algn="ctr">
                      <a:solidFill>
                        <a:srgbClr val="FFFFFF"/>
                      </a:solidFill>
                      <a:prstDash val="solid"/>
                      <a:round/>
                      <a:headEnd type="none" w="med" len="med"/>
                      <a:tailEnd type="none" w="med" len="med"/>
                    </a:lnL>
                    <a:lnR w="38100" cap="flat" cmpd="sng" algn="ctr">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3159885554"/>
                  </a:ext>
                </a:extLst>
              </a:tr>
              <a:tr h="702065">
                <a:tc>
                  <a:txBody>
                    <a:bodyPr/>
                    <a:lstStyle/>
                    <a:p>
                      <a:endParaRPr lang="en-US" sz="1800" b="1" dirty="0">
                        <a:solidFill>
                          <a:schemeClr val="accent6"/>
                        </a:solidFill>
                        <a:effectLst/>
                      </a:endParaRPr>
                    </a:p>
                  </a:txBody>
                  <a:tcPr marL="160724" marR="96434" marT="96434" marB="96434">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chemeClr val="accent5">
                        <a:lumMod val="60000"/>
                        <a:lumOff val="40000"/>
                        <a:alpha val="6980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tx1">
                              <a:lumMod val="85000"/>
                              <a:lumOff val="15000"/>
                            </a:schemeClr>
                          </a:solidFill>
                          <a:effectLst/>
                        </a:rPr>
                        <a:t>Liaison Psychiatry </a:t>
                      </a:r>
                    </a:p>
                  </a:txBody>
                  <a:tcPr marL="160724" marR="96434" marT="96434" marB="9643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chemeClr val="accent5">
                        <a:lumMod val="75000"/>
                      </a:schemeClr>
                    </a:solidFill>
                  </a:tcPr>
                </a:tc>
                <a:tc>
                  <a:txBody>
                    <a:bodyPr/>
                    <a:lstStyle/>
                    <a:p>
                      <a:endParaRPr lang="en-US" sz="1800" dirty="0">
                        <a:solidFill>
                          <a:schemeClr val="bg1"/>
                        </a:solidFill>
                        <a:effectLst/>
                      </a:endParaRPr>
                    </a:p>
                  </a:txBody>
                  <a:tcPr marL="160724" marR="96434" marT="96434" marB="9643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chemeClr val="bg1"/>
                          </a:solidFill>
                          <a:effectLst/>
                        </a:rPr>
                        <a:t>Learning across a continuum- floor to board </a:t>
                      </a:r>
                    </a:p>
                  </a:txBody>
                  <a:tcPr marL="160724" marR="96434" marT="96434" marB="96434">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595193676"/>
                  </a:ext>
                </a:extLst>
              </a:tr>
              <a:tr h="442337">
                <a:tc>
                  <a:txBody>
                    <a:bodyPr/>
                    <a:lstStyle/>
                    <a:p>
                      <a:endParaRPr lang="en-US" sz="1800" b="1" dirty="0">
                        <a:solidFill>
                          <a:schemeClr val="accent6"/>
                        </a:solidFill>
                        <a:effectLst/>
                      </a:endParaRPr>
                    </a:p>
                  </a:txBody>
                  <a:tcPr marL="160724" marR="96434" marT="96434" marB="96434">
                    <a:lnL w="38100" cap="flat" cmpd="sng" algn="ctr">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chemeClr val="accent5">
                        <a:lumMod val="60000"/>
                        <a:lumOff val="40000"/>
                        <a:alpha val="69804"/>
                      </a:schemeClr>
                    </a:solidFill>
                  </a:tcPr>
                </a:tc>
                <a:tc>
                  <a:txBody>
                    <a:bodyPr/>
                    <a:lstStyle/>
                    <a:p>
                      <a:r>
                        <a:rPr lang="en-US" sz="1800">
                          <a:solidFill>
                            <a:schemeClr val="tx1">
                              <a:lumMod val="85000"/>
                              <a:lumOff val="15000"/>
                            </a:schemeClr>
                          </a:solidFill>
                          <a:effectLst/>
                        </a:rPr>
                        <a:t>Rehabilitation Psychiatry </a:t>
                      </a:r>
                    </a:p>
                  </a:txBody>
                  <a:tcPr marL="160724" marR="96434" marT="96434" marB="9643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chemeClr val="accent5">
                        <a:lumMod val="75000"/>
                      </a:schemeClr>
                    </a:solidFill>
                  </a:tcPr>
                </a:tc>
                <a:tc>
                  <a:txBody>
                    <a:bodyPr/>
                    <a:lstStyle/>
                    <a:p>
                      <a:endParaRPr lang="en-US" sz="1800" dirty="0">
                        <a:solidFill>
                          <a:schemeClr val="bg1"/>
                        </a:solidFill>
                        <a:effectLst/>
                      </a:endParaRPr>
                    </a:p>
                  </a:txBody>
                  <a:tcPr marL="160724" marR="96434" marT="96434" marB="96434">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chemeClr val="bg2"/>
                    </a:solidFill>
                  </a:tcPr>
                </a:tc>
                <a:tc>
                  <a:txBody>
                    <a:bodyPr/>
                    <a:lstStyle/>
                    <a:p>
                      <a:endParaRPr lang="en-US" sz="1800">
                        <a:solidFill>
                          <a:schemeClr val="bg1"/>
                        </a:solidFill>
                        <a:effectLst/>
                      </a:endParaRPr>
                    </a:p>
                  </a:txBody>
                  <a:tcPr marL="160724" marR="96434" marT="96434" marB="96434">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accent1"/>
                    </a:solidFill>
                  </a:tcPr>
                </a:tc>
                <a:extLst>
                  <a:ext uri="{0D108BD9-81ED-4DB2-BD59-A6C34878D82A}">
                    <a16:rowId xmlns:a16="http://schemas.microsoft.com/office/drawing/2014/main" val="3342415512"/>
                  </a:ext>
                </a:extLst>
              </a:tr>
              <a:tr h="479799">
                <a:tc>
                  <a:txBody>
                    <a:bodyPr/>
                    <a:lstStyle/>
                    <a:p>
                      <a:endParaRPr lang="en-US" sz="1800" b="1" dirty="0">
                        <a:solidFill>
                          <a:schemeClr val="accent6"/>
                        </a:solidFill>
                        <a:effectLst/>
                      </a:endParaRPr>
                    </a:p>
                  </a:txBody>
                  <a:tcPr marL="160724" marR="96434" marT="96434" marB="96434">
                    <a:lnL w="38100" cap="flat" cmpd="sng" algn="ctr">
                      <a:no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38100" cap="flat" cmpd="sng" algn="ctr">
                      <a:noFill/>
                      <a:prstDash val="solid"/>
                    </a:lnB>
                    <a:solidFill>
                      <a:schemeClr val="accent5">
                        <a:lumMod val="60000"/>
                        <a:lumOff val="40000"/>
                        <a:alpha val="69804"/>
                      </a:schemeClr>
                    </a:solidFill>
                  </a:tcPr>
                </a:tc>
                <a:tc>
                  <a:txBody>
                    <a:bodyPr/>
                    <a:lstStyle/>
                    <a:p>
                      <a:r>
                        <a:rPr lang="en-US" sz="1800" dirty="0">
                          <a:solidFill>
                            <a:schemeClr val="tx1">
                              <a:lumMod val="85000"/>
                              <a:lumOff val="15000"/>
                            </a:schemeClr>
                          </a:solidFill>
                          <a:effectLst/>
                        </a:rPr>
                        <a:t>Community Psychiatry</a:t>
                      </a: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12700" cmpd="sng">
                      <a:noFill/>
                      <a:prstDash val="solid"/>
                    </a:lnB>
                    <a:solidFill>
                      <a:schemeClr val="accent5">
                        <a:lumMod val="75000"/>
                      </a:schemeClr>
                    </a:solidFill>
                  </a:tcPr>
                </a:tc>
                <a:tc>
                  <a:txBody>
                    <a:bodyPr/>
                    <a:lstStyle/>
                    <a:p>
                      <a:endParaRPr lang="en-US" sz="1800" dirty="0">
                        <a:solidFill>
                          <a:schemeClr val="bg1"/>
                        </a:solidFill>
                        <a:effectLst/>
                      </a:endParaRPr>
                    </a:p>
                  </a:txBody>
                  <a:tcPr marL="160724" marR="96434" marT="96434" marB="96434">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round/>
                      <a:headEnd type="none" w="med" len="med"/>
                      <a:tailEnd type="none" w="med" len="med"/>
                    </a:lnT>
                    <a:lnB w="12700" cmpd="sng">
                      <a:noFill/>
                      <a:prstDash val="solid"/>
                    </a:lnB>
                    <a:solidFill>
                      <a:schemeClr val="bg2"/>
                    </a:solidFill>
                  </a:tcPr>
                </a:tc>
                <a:tc>
                  <a:txBody>
                    <a:bodyPr/>
                    <a:lstStyle/>
                    <a:p>
                      <a:endParaRPr lang="en-US" sz="1800" dirty="0">
                        <a:solidFill>
                          <a:schemeClr val="bg1"/>
                        </a:solidFill>
                        <a:effectLst/>
                      </a:endParaRPr>
                    </a:p>
                  </a:txBody>
                  <a:tcPr marL="160724" marR="96434" marT="96434" marB="96434">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12700" cmpd="sng">
                      <a:noFill/>
                      <a:prstDash val="solid"/>
                    </a:lnB>
                    <a:solidFill>
                      <a:schemeClr val="accent1"/>
                    </a:solidFill>
                  </a:tcPr>
                </a:tc>
                <a:extLst>
                  <a:ext uri="{0D108BD9-81ED-4DB2-BD59-A6C34878D82A}">
                    <a16:rowId xmlns:a16="http://schemas.microsoft.com/office/drawing/2014/main" val="3375418357"/>
                  </a:ext>
                </a:extLst>
              </a:tr>
            </a:tbl>
          </a:graphicData>
        </a:graphic>
      </p:graphicFrame>
    </p:spTree>
    <p:extLst>
      <p:ext uri="{BB962C8B-B14F-4D97-AF65-F5344CB8AC3E}">
        <p14:creationId xmlns:p14="http://schemas.microsoft.com/office/powerpoint/2010/main" val="298589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FBD1-5114-D26F-C591-95CB313BD0B3}"/>
              </a:ext>
            </a:extLst>
          </p:cNvPr>
          <p:cNvSpPr>
            <a:spLocks noGrp="1"/>
          </p:cNvSpPr>
          <p:nvPr>
            <p:ph type="title"/>
          </p:nvPr>
        </p:nvSpPr>
        <p:spPr>
          <a:xfrm>
            <a:off x="393923" y="413023"/>
            <a:ext cx="11404154" cy="426721"/>
          </a:xfrm>
        </p:spPr>
        <p:txBody>
          <a:bodyPr>
            <a:normAutofit fontScale="90000"/>
          </a:bodyPr>
          <a:lstStyle/>
          <a:p>
            <a:r>
              <a:rPr lang="en-GB" sz="2800">
                <a:solidFill>
                  <a:schemeClr val="bg2"/>
                </a:solidFill>
              </a:rPr>
              <a:t>Illustrative Managed Education Partnership </a:t>
            </a:r>
            <a:r>
              <a:rPr lang="en-GB" sz="2800" err="1">
                <a:solidFill>
                  <a:schemeClr val="bg2"/>
                </a:solidFill>
              </a:rPr>
              <a:t>observerships</a:t>
            </a:r>
            <a:r>
              <a:rPr lang="en-GB" sz="2800">
                <a:solidFill>
                  <a:schemeClr val="bg2"/>
                </a:solidFill>
              </a:rPr>
              <a:t> over 3 years</a:t>
            </a:r>
          </a:p>
        </p:txBody>
      </p:sp>
      <p:graphicFrame>
        <p:nvGraphicFramePr>
          <p:cNvPr id="3" name="Content Placeholder 6" descr="SmartArt Process diagram">
            <a:extLst>
              <a:ext uri="{FF2B5EF4-FFF2-40B4-BE49-F238E27FC236}">
                <a16:creationId xmlns:a16="http://schemas.microsoft.com/office/drawing/2014/main" id="{B981BBA1-3C10-0308-9D0B-A7B93C8A510C}"/>
              </a:ext>
            </a:extLst>
          </p:cNvPr>
          <p:cNvGraphicFramePr>
            <a:graphicFrameLocks/>
          </p:cNvGraphicFramePr>
          <p:nvPr>
            <p:extLst>
              <p:ext uri="{D42A27DB-BD31-4B8C-83A1-F6EECF244321}">
                <p14:modId xmlns:p14="http://schemas.microsoft.com/office/powerpoint/2010/main" val="141687641"/>
              </p:ext>
            </p:extLst>
          </p:nvPr>
        </p:nvGraphicFramePr>
        <p:xfrm>
          <a:off x="525392" y="1061134"/>
          <a:ext cx="10710862" cy="163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Content Placeholder 6" descr="SmartArt Process diagram">
            <a:extLst>
              <a:ext uri="{FF2B5EF4-FFF2-40B4-BE49-F238E27FC236}">
                <a16:creationId xmlns:a16="http://schemas.microsoft.com/office/drawing/2014/main" id="{33F75234-4049-B094-D60E-5D70FC34711E}"/>
              </a:ext>
            </a:extLst>
          </p:cNvPr>
          <p:cNvGraphicFramePr>
            <a:graphicFrameLocks/>
          </p:cNvGraphicFramePr>
          <p:nvPr>
            <p:extLst>
              <p:ext uri="{D42A27DB-BD31-4B8C-83A1-F6EECF244321}">
                <p14:modId xmlns:p14="http://schemas.microsoft.com/office/powerpoint/2010/main" val="916153963"/>
              </p:ext>
            </p:extLst>
          </p:nvPr>
        </p:nvGraphicFramePr>
        <p:xfrm>
          <a:off x="525392" y="3567435"/>
          <a:ext cx="10710862" cy="163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411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81F76B-DEBA-BAB8-CF29-5DB05B7827B4}"/>
              </a:ext>
            </a:extLst>
          </p:cNvPr>
          <p:cNvSpPr>
            <a:spLocks noGrp="1"/>
          </p:cNvSpPr>
          <p:nvPr>
            <p:ph type="title"/>
          </p:nvPr>
        </p:nvSpPr>
        <p:spPr/>
        <p:txBody>
          <a:bodyPr>
            <a:noAutofit/>
          </a:bodyPr>
          <a:lstStyle/>
          <a:p>
            <a:r>
              <a:rPr lang="en-GB" sz="4000" dirty="0">
                <a:solidFill>
                  <a:schemeClr val="bg2"/>
                </a:solidFill>
              </a:rPr>
              <a:t>Contents</a:t>
            </a:r>
          </a:p>
        </p:txBody>
      </p:sp>
      <p:sp>
        <p:nvSpPr>
          <p:cNvPr id="3" name="TextBox 2">
            <a:extLst>
              <a:ext uri="{FF2B5EF4-FFF2-40B4-BE49-F238E27FC236}">
                <a16:creationId xmlns:a16="http://schemas.microsoft.com/office/drawing/2014/main" id="{AC620B98-465F-89EB-25C4-55631166059E}"/>
              </a:ext>
            </a:extLst>
          </p:cNvPr>
          <p:cNvSpPr txBox="1"/>
          <p:nvPr/>
        </p:nvSpPr>
        <p:spPr>
          <a:xfrm>
            <a:off x="641022" y="1289953"/>
            <a:ext cx="10979477" cy="627864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t>NHS England and the National Health Service (NHS)</a:t>
            </a:r>
          </a:p>
          <a:p>
            <a:pPr marL="285750" indent="-285750">
              <a:spcBef>
                <a:spcPts val="600"/>
              </a:spcBef>
              <a:buFont typeface="Arial" panose="020B0604020202020204" pitchFamily="34" charset="0"/>
              <a:buChar char="•"/>
            </a:pPr>
            <a:r>
              <a:rPr lang="en-GB" sz="2000" dirty="0"/>
              <a:t>MEP outline model</a:t>
            </a:r>
          </a:p>
          <a:p>
            <a:pPr marL="285750" indent="-285750">
              <a:spcBef>
                <a:spcPts val="600"/>
              </a:spcBef>
              <a:buFont typeface="Arial" panose="020B0604020202020204" pitchFamily="34" charset="0"/>
              <a:buChar char="•"/>
            </a:pPr>
            <a:r>
              <a:rPr lang="en-GB" sz="2000" dirty="0"/>
              <a:t>General scoping criteria</a:t>
            </a:r>
          </a:p>
          <a:p>
            <a:pPr marL="285750" indent="-285750">
              <a:spcBef>
                <a:spcPts val="600"/>
              </a:spcBef>
              <a:buFont typeface="Arial" panose="020B0604020202020204" pitchFamily="34" charset="0"/>
              <a:buChar char="•"/>
            </a:pPr>
            <a:r>
              <a:rPr lang="en-GB" sz="2000" dirty="0"/>
              <a:t>Observations on staffing and facilities</a:t>
            </a:r>
          </a:p>
          <a:p>
            <a:pPr marL="285750" indent="-285750">
              <a:spcBef>
                <a:spcPts val="600"/>
              </a:spcBef>
              <a:buFont typeface="Arial" panose="020B0604020202020204" pitchFamily="34" charset="0"/>
              <a:buChar char="•"/>
            </a:pPr>
            <a:r>
              <a:rPr lang="en-GB" sz="2000" dirty="0"/>
              <a:t>Wider context of MEP</a:t>
            </a:r>
          </a:p>
          <a:p>
            <a:pPr marL="285750" indent="-285750">
              <a:spcBef>
                <a:spcPts val="600"/>
              </a:spcBef>
              <a:buFont typeface="Arial" panose="020B0604020202020204" pitchFamily="34" charset="0"/>
              <a:buChar char="•"/>
            </a:pPr>
            <a:r>
              <a:rPr lang="en-GB" sz="2000" dirty="0"/>
              <a:t>Potential impact of MEP on:</a:t>
            </a:r>
          </a:p>
          <a:p>
            <a:pPr marL="742950" lvl="1" indent="-285750">
              <a:spcBef>
                <a:spcPts val="600"/>
              </a:spcBef>
              <a:buFont typeface="Courier New" panose="02070309020205020404" pitchFamily="49" charset="0"/>
              <a:buChar char="o"/>
            </a:pPr>
            <a:r>
              <a:rPr lang="en-GB" sz="2000" dirty="0"/>
              <a:t>Patients (Summary of NHS England and Ghanaian stakeholders’ feedback)</a:t>
            </a:r>
          </a:p>
          <a:p>
            <a:pPr marL="742950" lvl="1" indent="-285750">
              <a:spcBef>
                <a:spcPts val="600"/>
              </a:spcBef>
              <a:buFont typeface="Courier New" panose="02070309020205020404" pitchFamily="49" charset="0"/>
              <a:buChar char="o"/>
            </a:pPr>
            <a:r>
              <a:rPr lang="en-GB" sz="2000" dirty="0"/>
              <a:t>Organisation (Summary of NHS England and Ghanaian stakeholders’ feedback)</a:t>
            </a:r>
          </a:p>
          <a:p>
            <a:pPr marL="742950" lvl="1" indent="-285750">
              <a:spcBef>
                <a:spcPts val="600"/>
              </a:spcBef>
              <a:buFont typeface="Courier New" panose="02070309020205020404" pitchFamily="49" charset="0"/>
              <a:buChar char="o"/>
            </a:pPr>
            <a:r>
              <a:rPr lang="en-GB" sz="2000" dirty="0"/>
              <a:t>Healthcare workers (Summary of NHS England and Ghanaian stakeholders’ feedback)</a:t>
            </a:r>
          </a:p>
          <a:p>
            <a:pPr marL="742950" lvl="1" indent="-285750">
              <a:spcBef>
                <a:spcPts val="600"/>
              </a:spcBef>
              <a:buFont typeface="Courier New" panose="02070309020205020404" pitchFamily="49" charset="0"/>
              <a:buChar char="o"/>
            </a:pPr>
            <a:r>
              <a:rPr lang="en-GB" sz="2000" dirty="0"/>
              <a:t>Potential (Summary of NHS England and Ghanaian stakeholders’ feedback)</a:t>
            </a:r>
          </a:p>
          <a:p>
            <a:pPr marL="285750" indent="-285750">
              <a:spcBef>
                <a:spcPts val="600"/>
              </a:spcBef>
              <a:buFont typeface="Arial" panose="020B0604020202020204" pitchFamily="34" charset="0"/>
              <a:buChar char="•"/>
            </a:pPr>
            <a:r>
              <a:rPr lang="en-GB" sz="2000" dirty="0"/>
              <a:t>Timeline</a:t>
            </a:r>
          </a:p>
          <a:p>
            <a:pPr marL="285750" indent="-285750">
              <a:spcBef>
                <a:spcPts val="600"/>
              </a:spcBef>
              <a:buFont typeface="Arial" panose="020B0604020202020204" pitchFamily="34" charset="0"/>
              <a:buChar char="•"/>
            </a:pPr>
            <a:r>
              <a:rPr lang="en-GB" sz="2000" dirty="0"/>
              <a:t>Reflections</a:t>
            </a:r>
          </a:p>
          <a:p>
            <a:pPr marL="285750" indent="-285750">
              <a:spcBef>
                <a:spcPts val="600"/>
              </a:spcBef>
              <a:buFont typeface="Arial" panose="020B0604020202020204" pitchFamily="34" charset="0"/>
              <a:buChar char="•"/>
            </a:pPr>
            <a:r>
              <a:rPr lang="en-GB" sz="2000" dirty="0"/>
              <a:t>Next steps</a:t>
            </a:r>
          </a:p>
          <a:p>
            <a:pPr marL="285750" indent="-285750">
              <a:spcBef>
                <a:spcPts val="600"/>
              </a:spcBef>
              <a:buFont typeface="Arial" panose="020B0604020202020204" pitchFamily="34" charset="0"/>
              <a:buChar char="•"/>
            </a:pPr>
            <a:endParaRPr lang="en-GB" dirty="0"/>
          </a:p>
          <a:p>
            <a:pPr marL="285750" indent="-285750">
              <a:spcBef>
                <a:spcPts val="600"/>
              </a:spcBef>
              <a:buFont typeface="Courier New" panose="02070309020205020404" pitchFamily="49" charset="0"/>
              <a:buChar char="o"/>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18652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72532F-1E8F-AB99-764C-DE10CCE05C73}"/>
              </a:ext>
            </a:extLst>
          </p:cNvPr>
          <p:cNvSpPr>
            <a:spLocks noGrp="1"/>
          </p:cNvSpPr>
          <p:nvPr>
            <p:ph type="body" sz="quarter" idx="14"/>
          </p:nvPr>
        </p:nvSpPr>
        <p:spPr>
          <a:xfrm>
            <a:off x="612000" y="930462"/>
            <a:ext cx="5685561" cy="1566322"/>
          </a:xfrm>
        </p:spPr>
        <p:txBody>
          <a:bodyPr/>
          <a:lstStyle/>
          <a:p>
            <a:r>
              <a:rPr lang="en-GB">
                <a:solidFill>
                  <a:schemeClr val="bg2"/>
                </a:solidFill>
              </a:rPr>
              <a:t>Reflections from all on feedback</a:t>
            </a:r>
            <a:endParaRPr lang="en-GB" sz="6000" i="0">
              <a:solidFill>
                <a:schemeClr val="bg2"/>
              </a:solidFill>
              <a:effectLst/>
              <a:latin typeface="+mn-lt"/>
            </a:endParaRPr>
          </a:p>
          <a:p>
            <a:endParaRPr lang="en-GB" sz="6000" i="0">
              <a:effectLst/>
              <a:latin typeface="+mn-lt"/>
            </a:endParaRPr>
          </a:p>
          <a:p>
            <a:endParaRPr lang="en-GB">
              <a:solidFill>
                <a:schemeClr val="bg2"/>
              </a:solidFill>
            </a:endParaRPr>
          </a:p>
        </p:txBody>
      </p:sp>
    </p:spTree>
    <p:extLst>
      <p:ext uri="{BB962C8B-B14F-4D97-AF65-F5344CB8AC3E}">
        <p14:creationId xmlns:p14="http://schemas.microsoft.com/office/powerpoint/2010/main" val="12161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B1206D-94F3-0E7B-81E8-A2538642CEBE}"/>
              </a:ext>
            </a:extLst>
          </p:cNvPr>
          <p:cNvSpPr>
            <a:spLocks noGrp="1"/>
          </p:cNvSpPr>
          <p:nvPr>
            <p:ph type="title" idx="4294967295"/>
          </p:nvPr>
        </p:nvSpPr>
        <p:spPr>
          <a:xfrm>
            <a:off x="612775" y="2586038"/>
            <a:ext cx="5684838" cy="8969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spcBef>
                <a:spcPts val="1000"/>
              </a:spcBef>
              <a:defRPr/>
            </a:pPr>
            <a:r>
              <a:rPr lang="en-GB" sz="4800" b="1">
                <a:solidFill>
                  <a:schemeClr val="bg2"/>
                </a:solidFill>
                <a:latin typeface="+mn-lt"/>
                <a:ea typeface="+mn-ea"/>
                <a:cs typeface="Arial"/>
              </a:rPr>
              <a:t>Next Steps</a:t>
            </a:r>
            <a:endParaRPr lang="en-GB" sz="4800" b="1" i="0" u="none" strike="noStrike" kern="1200" cap="none" spc="0" normalizeH="0" baseline="0" noProof="0">
              <a:ln>
                <a:noFill/>
              </a:ln>
              <a:solidFill>
                <a:schemeClr val="bg2"/>
              </a:solidFill>
              <a:effectLst/>
              <a:uLnTx/>
              <a:uFillTx/>
              <a:latin typeface="+mn-lt"/>
              <a:ea typeface="+mn-ea"/>
              <a:cs typeface="Arial"/>
            </a:endParaRPr>
          </a:p>
        </p:txBody>
      </p:sp>
    </p:spTree>
    <p:extLst>
      <p:ext uri="{BB962C8B-B14F-4D97-AF65-F5344CB8AC3E}">
        <p14:creationId xmlns:p14="http://schemas.microsoft.com/office/powerpoint/2010/main" val="425737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381B-A4E6-019C-DF56-E2E936FDF725}"/>
              </a:ext>
            </a:extLst>
          </p:cNvPr>
          <p:cNvSpPr>
            <a:spLocks noGrp="1"/>
          </p:cNvSpPr>
          <p:nvPr>
            <p:ph type="title"/>
          </p:nvPr>
        </p:nvSpPr>
        <p:spPr/>
        <p:txBody>
          <a:bodyPr>
            <a:normAutofit fontScale="90000"/>
          </a:bodyPr>
          <a:lstStyle/>
          <a:p>
            <a:r>
              <a:rPr lang="en-GB" sz="3200">
                <a:solidFill>
                  <a:schemeClr val="bg2"/>
                </a:solidFill>
              </a:rPr>
              <a:t>Next Steps</a:t>
            </a:r>
          </a:p>
        </p:txBody>
      </p:sp>
      <p:sp>
        <p:nvSpPr>
          <p:cNvPr id="7" name="Text Placeholder 6">
            <a:extLst>
              <a:ext uri="{FF2B5EF4-FFF2-40B4-BE49-F238E27FC236}">
                <a16:creationId xmlns:a16="http://schemas.microsoft.com/office/drawing/2014/main" id="{9072532F-1E8F-AB99-764C-DE10CCE05C73}"/>
              </a:ext>
            </a:extLst>
          </p:cNvPr>
          <p:cNvSpPr>
            <a:spLocks noGrp="1"/>
          </p:cNvSpPr>
          <p:nvPr>
            <p:ph type="body" sz="quarter" idx="13"/>
          </p:nvPr>
        </p:nvSpPr>
        <p:spPr>
          <a:xfrm>
            <a:off x="432000" y="993537"/>
            <a:ext cx="11012644" cy="577927"/>
          </a:xfrm>
        </p:spPr>
        <p:txBody>
          <a:bodyPr/>
          <a:lstStyle/>
          <a:p>
            <a:endParaRPr lang="en-GB" sz="6000" i="0">
              <a:solidFill>
                <a:schemeClr val="bg2"/>
              </a:solidFill>
              <a:effectLst/>
              <a:latin typeface="+mn-lt"/>
            </a:endParaRPr>
          </a:p>
          <a:p>
            <a:endParaRPr lang="en-GB" sz="6000" i="0">
              <a:effectLst/>
              <a:latin typeface="+mn-lt"/>
            </a:endParaRPr>
          </a:p>
          <a:p>
            <a:endParaRPr lang="en-GB">
              <a:solidFill>
                <a:schemeClr val="bg2"/>
              </a:solidFill>
            </a:endParaRPr>
          </a:p>
        </p:txBody>
      </p:sp>
      <p:sp>
        <p:nvSpPr>
          <p:cNvPr id="3" name="TextBox 2">
            <a:extLst>
              <a:ext uri="{FF2B5EF4-FFF2-40B4-BE49-F238E27FC236}">
                <a16:creationId xmlns:a16="http://schemas.microsoft.com/office/drawing/2014/main" id="{6DF3A554-30C3-C67C-8C93-024F997029E0}"/>
              </a:ext>
            </a:extLst>
          </p:cNvPr>
          <p:cNvSpPr txBox="1"/>
          <p:nvPr/>
        </p:nvSpPr>
        <p:spPr>
          <a:xfrm>
            <a:off x="724277" y="1176950"/>
            <a:ext cx="10511073" cy="526297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sz="2400" dirty="0"/>
              <a:t>We re-grouped on Friday 12</a:t>
            </a:r>
            <a:r>
              <a:rPr lang="en-GB" sz="2400" baseline="30000" dirty="0"/>
              <a:t>th</a:t>
            </a:r>
            <a:r>
              <a:rPr lang="en-GB" sz="2400" dirty="0"/>
              <a:t> July and discussed with you the potential shape(s) for the MEP we have discovered during our travels between 9 – 11</a:t>
            </a:r>
            <a:r>
              <a:rPr lang="en-GB" sz="2400" baseline="30000" dirty="0"/>
              <a:t>th</a:t>
            </a:r>
            <a:r>
              <a:rPr lang="en-GB" sz="2400" dirty="0"/>
              <a:t> July.</a:t>
            </a:r>
            <a:endParaRPr lang="en-GB" sz="2400" dirty="0">
              <a:cs typeface="Arial"/>
            </a:endParaRPr>
          </a:p>
          <a:p>
            <a:pPr marL="342900" indent="-342900">
              <a:buFont typeface="Arial" panose="020B0604020202020204" pitchFamily="34" charset="0"/>
              <a:buChar char="•"/>
            </a:pPr>
            <a:r>
              <a:rPr lang="en-GB" sz="2400" dirty="0"/>
              <a:t>Together, we have considered how best to develop the opportunity (</a:t>
            </a:r>
            <a:r>
              <a:rPr lang="en-GB" sz="2400" dirty="0" err="1"/>
              <a:t>ies</a:t>
            </a:r>
            <a:r>
              <a:rPr lang="en-GB" sz="2400" dirty="0"/>
              <a:t>)</a:t>
            </a:r>
          </a:p>
          <a:p>
            <a:pPr marL="342900" indent="-342900">
              <a:buFont typeface="Arial" panose="020B0604020202020204" pitchFamily="34" charset="0"/>
              <a:buChar char="•"/>
            </a:pPr>
            <a:r>
              <a:rPr lang="en-GB" sz="2400" dirty="0"/>
              <a:t>Following our return to England, we are in the process of creating a specification for the Managed Education Partnership </a:t>
            </a:r>
            <a:r>
              <a:rPr lang="en-GB" sz="2400"/>
              <a:t>and will </a:t>
            </a:r>
            <a:r>
              <a:rPr lang="en-GB" sz="2400" dirty="0"/>
              <a:t>invite NHS mental health trusts (groups of hospitals) to apply for the opportunity. We will ask Ghanaian colleagues to help select the successful NHS partner.</a:t>
            </a:r>
          </a:p>
          <a:p>
            <a:pPr marL="285750" indent="-285750">
              <a:buFont typeface="Arial" panose="020B0604020202020204" pitchFamily="34" charset="0"/>
              <a:buChar char="•"/>
            </a:pPr>
            <a:r>
              <a:rPr lang="en-GB" sz="2400" dirty="0"/>
              <a:t>Later in the year, we should know who our NHS delivery partner is.</a:t>
            </a:r>
          </a:p>
          <a:p>
            <a:pPr marL="285750" indent="-285750">
              <a:buFont typeface="Arial" panose="020B0604020202020204" pitchFamily="34" charset="0"/>
              <a:buChar char="•"/>
            </a:pPr>
            <a:r>
              <a:rPr lang="en-GB" sz="2400" dirty="0"/>
              <a:t>We intend to have a follow up scoping visit including the NHS delivery partner, ideally early in 2025 with exchanges beginning later in the year.</a:t>
            </a:r>
          </a:p>
          <a:p>
            <a:pPr marL="285750" indent="-285750">
              <a:buFont typeface="Arial" panose="020B0604020202020204" pitchFamily="34" charset="0"/>
              <a:buChar char="•"/>
            </a:pPr>
            <a:r>
              <a:rPr lang="en-GB" sz="2400" dirty="0">
                <a:cs typeface="Arial" panose="020B0604020202020204"/>
              </a:rPr>
              <a:t>Regular stakeholder meetings with stakeholders in Ghana to keep everyone updated on progress</a:t>
            </a:r>
          </a:p>
          <a:p>
            <a:pPr marL="285750" indent="-285750">
              <a:buFont typeface="Arial" panose="020B0604020202020204" pitchFamily="34" charset="0"/>
              <a:buChar char="•"/>
            </a:pPr>
            <a:endParaRPr lang="en-GB" sz="2400" dirty="0">
              <a:cs typeface="Arial" panose="020B0604020202020204"/>
            </a:endParaRPr>
          </a:p>
        </p:txBody>
      </p:sp>
    </p:spTree>
    <p:extLst>
      <p:ext uri="{BB962C8B-B14F-4D97-AF65-F5344CB8AC3E}">
        <p14:creationId xmlns:p14="http://schemas.microsoft.com/office/powerpoint/2010/main" val="124327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6381B-A4E6-019C-DF56-E2E936FDF725}"/>
              </a:ext>
            </a:extLst>
          </p:cNvPr>
          <p:cNvSpPr>
            <a:spLocks noGrp="1"/>
          </p:cNvSpPr>
          <p:nvPr>
            <p:ph type="title"/>
          </p:nvPr>
        </p:nvSpPr>
        <p:spPr/>
        <p:txBody>
          <a:bodyPr>
            <a:normAutofit fontScale="90000"/>
          </a:bodyPr>
          <a:lstStyle/>
          <a:p>
            <a:r>
              <a:rPr lang="en-GB" sz="3200" dirty="0">
                <a:solidFill>
                  <a:schemeClr val="bg2"/>
                </a:solidFill>
              </a:rPr>
              <a:t>Next Steps Post Visit</a:t>
            </a:r>
          </a:p>
        </p:txBody>
      </p:sp>
      <p:sp>
        <p:nvSpPr>
          <p:cNvPr id="7" name="Text Placeholder 6">
            <a:extLst>
              <a:ext uri="{FF2B5EF4-FFF2-40B4-BE49-F238E27FC236}">
                <a16:creationId xmlns:a16="http://schemas.microsoft.com/office/drawing/2014/main" id="{9072532F-1E8F-AB99-764C-DE10CCE05C73}"/>
              </a:ext>
            </a:extLst>
          </p:cNvPr>
          <p:cNvSpPr>
            <a:spLocks noGrp="1"/>
          </p:cNvSpPr>
          <p:nvPr>
            <p:ph type="body" sz="quarter" idx="13"/>
          </p:nvPr>
        </p:nvSpPr>
        <p:spPr>
          <a:xfrm>
            <a:off x="432000" y="993537"/>
            <a:ext cx="11012644" cy="577927"/>
          </a:xfrm>
        </p:spPr>
        <p:txBody>
          <a:bodyPr/>
          <a:lstStyle/>
          <a:p>
            <a:endParaRPr lang="en-GB" sz="6000" i="0">
              <a:solidFill>
                <a:schemeClr val="bg2"/>
              </a:solidFill>
              <a:effectLst/>
              <a:latin typeface="+mn-lt"/>
            </a:endParaRPr>
          </a:p>
          <a:p>
            <a:endParaRPr lang="en-GB" sz="6000" i="0">
              <a:effectLst/>
              <a:latin typeface="+mn-lt"/>
            </a:endParaRPr>
          </a:p>
          <a:p>
            <a:endParaRPr lang="en-GB">
              <a:solidFill>
                <a:schemeClr val="bg2"/>
              </a:solidFill>
            </a:endParaRPr>
          </a:p>
        </p:txBody>
      </p:sp>
      <p:sp>
        <p:nvSpPr>
          <p:cNvPr id="3" name="TextBox 2">
            <a:extLst>
              <a:ext uri="{FF2B5EF4-FFF2-40B4-BE49-F238E27FC236}">
                <a16:creationId xmlns:a16="http://schemas.microsoft.com/office/drawing/2014/main" id="{6DF3A554-30C3-C67C-8C93-024F997029E0}"/>
              </a:ext>
            </a:extLst>
          </p:cNvPr>
          <p:cNvSpPr txBox="1"/>
          <p:nvPr/>
        </p:nvSpPr>
        <p:spPr>
          <a:xfrm>
            <a:off x="497941" y="1186003"/>
            <a:ext cx="10511073" cy="2308324"/>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400" dirty="0"/>
              <a:t>We would ask all stakeholders to read through the feedback and provide any additional detail or comment required. Feedback can be provided to </a:t>
            </a:r>
            <a:r>
              <a:rPr lang="en-GB" sz="2400" dirty="0">
                <a:hlinkClick r:id="rId2"/>
              </a:rPr>
              <a:t>england.tcc@nhs.net</a:t>
            </a:r>
            <a:r>
              <a:rPr lang="en-GB" sz="2400" dirty="0"/>
              <a:t>.  </a:t>
            </a:r>
          </a:p>
          <a:p>
            <a:pPr marL="342900" indent="-342900">
              <a:buFont typeface="Arial" panose="020B0604020202020204" pitchFamily="34" charset="0"/>
              <a:buChar char="•"/>
            </a:pPr>
            <a:r>
              <a:rPr lang="en-GB" sz="2400" dirty="0"/>
              <a:t>We will look to set up steering and reference groups with the first meeting(s) intended to take place in September or October 2024.</a:t>
            </a:r>
          </a:p>
          <a:p>
            <a:pPr marL="342900"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11525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81F76B-DEBA-BAB8-CF29-5DB05B7827B4}"/>
              </a:ext>
            </a:extLst>
          </p:cNvPr>
          <p:cNvSpPr>
            <a:spLocks noGrp="1"/>
          </p:cNvSpPr>
          <p:nvPr>
            <p:ph type="title"/>
          </p:nvPr>
        </p:nvSpPr>
        <p:spPr/>
        <p:txBody>
          <a:bodyPr>
            <a:noAutofit/>
          </a:bodyPr>
          <a:lstStyle/>
          <a:p>
            <a:r>
              <a:rPr lang="en-GB" sz="4000">
                <a:solidFill>
                  <a:schemeClr val="bg2"/>
                </a:solidFill>
              </a:rPr>
              <a:t>Thank you so much for hosting us!</a:t>
            </a:r>
          </a:p>
        </p:txBody>
      </p:sp>
      <p:pic>
        <p:nvPicPr>
          <p:cNvPr id="3" name="Picture 2" descr="A group of people posing for a photo&#10;&#10;Description automatically generated">
            <a:extLst>
              <a:ext uri="{FF2B5EF4-FFF2-40B4-BE49-F238E27FC236}">
                <a16:creationId xmlns:a16="http://schemas.microsoft.com/office/drawing/2014/main" id="{D1E8A8F7-413D-C8AA-98FC-AFE56FF44A0F}"/>
              </a:ext>
            </a:extLst>
          </p:cNvPr>
          <p:cNvPicPr>
            <a:picLocks noChangeAspect="1"/>
          </p:cNvPicPr>
          <p:nvPr/>
        </p:nvPicPr>
        <p:blipFill>
          <a:blip r:embed="rId2"/>
          <a:stretch>
            <a:fillRect/>
          </a:stretch>
        </p:blipFill>
        <p:spPr>
          <a:xfrm>
            <a:off x="1306169" y="1384932"/>
            <a:ext cx="9579661" cy="4088136"/>
          </a:xfrm>
          <a:prstGeom prst="rect">
            <a:avLst/>
          </a:prstGeom>
        </p:spPr>
      </p:pic>
    </p:spTree>
    <p:extLst>
      <p:ext uri="{BB962C8B-B14F-4D97-AF65-F5344CB8AC3E}">
        <p14:creationId xmlns:p14="http://schemas.microsoft.com/office/powerpoint/2010/main" val="710032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56E7-901A-E911-055C-25A84B999CE5}"/>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a:t>End slide</a:t>
            </a:r>
          </a:p>
        </p:txBody>
      </p:sp>
      <p:sp>
        <p:nvSpPr>
          <p:cNvPr id="3" name="TextBox 2">
            <a:extLst>
              <a:ext uri="{FF2B5EF4-FFF2-40B4-BE49-F238E27FC236}">
                <a16:creationId xmlns:a16="http://schemas.microsoft.com/office/drawing/2014/main" id="{AC174A02-5522-C2C1-08F3-754B3F5F22E3}"/>
              </a:ext>
            </a:extLst>
          </p:cNvPr>
          <p:cNvSpPr txBox="1"/>
          <p:nvPr/>
        </p:nvSpPr>
        <p:spPr>
          <a:xfrm>
            <a:off x="6445809" y="5104337"/>
            <a:ext cx="5353191"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a:ln>
                <a:noFill/>
              </a:ln>
              <a:solidFill>
                <a:srgbClr val="0563C1"/>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strike="noStrike" kern="1200" cap="none" spc="0" normalizeH="0" baseline="0" noProof="0">
                <a:ln>
                  <a:noFill/>
                </a:ln>
                <a:effectLst/>
                <a:uLnTx/>
                <a:uFillTx/>
                <a:latin typeface="Arial" panose="020B0604020202020204" pitchFamily="34" charset="0"/>
                <a:ea typeface="Calibri" panose="020F0502020204030204" pitchFamily="34" charset="0"/>
                <a:cs typeface="Times New Roman" panose="02020603050405020304" pitchFamily="18" charset="0"/>
              </a:rPr>
              <a:t>global.fellowships@hee.nhs.uk</a:t>
            </a:r>
            <a:endParaRPr kumimoji="0" lang="en-GB" sz="2200" b="1" i="0" strike="noStrike" kern="1200" cap="none" spc="0" normalizeH="0" baseline="0" noProof="0">
              <a:ln>
                <a:noFill/>
              </a:ln>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231F20"/>
              </a:solidFill>
              <a:effectLst/>
              <a:uLnTx/>
              <a:uFillTx/>
              <a:latin typeface="Arial" panose="020B0604020202020204"/>
              <a:ea typeface="+mn-ea"/>
              <a:cs typeface="+mn-cs"/>
            </a:endParaRPr>
          </a:p>
        </p:txBody>
      </p:sp>
      <p:pic>
        <p:nvPicPr>
          <p:cNvPr id="5" name="Picture 4" descr="Mail icon">
            <a:extLst>
              <a:ext uri="{FF2B5EF4-FFF2-40B4-BE49-F238E27FC236}">
                <a16:creationId xmlns:a16="http://schemas.microsoft.com/office/drawing/2014/main" id="{148CD32F-7DDC-D0B8-E29D-EC591790921C}"/>
              </a:ext>
            </a:extLst>
          </p:cNvPr>
          <p:cNvPicPr>
            <a:picLocks noChangeAspect="1"/>
          </p:cNvPicPr>
          <p:nvPr/>
        </p:nvPicPr>
        <p:blipFill>
          <a:blip r:embed="rId2"/>
          <a:stretch>
            <a:fillRect/>
          </a:stretch>
        </p:blipFill>
        <p:spPr>
          <a:xfrm>
            <a:off x="5647870" y="5294419"/>
            <a:ext cx="896259" cy="896259"/>
          </a:xfrm>
          <a:prstGeom prst="rect">
            <a:avLst/>
          </a:prstGeom>
        </p:spPr>
      </p:pic>
    </p:spTree>
    <p:extLst>
      <p:ext uri="{BB962C8B-B14F-4D97-AF65-F5344CB8AC3E}">
        <p14:creationId xmlns:p14="http://schemas.microsoft.com/office/powerpoint/2010/main" val="290091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09970DD0-2EC8-75DB-0B76-7A920B8D9622}"/>
              </a:ext>
            </a:extLst>
          </p:cNvPr>
          <p:cNvGraphicFramePr/>
          <p:nvPr/>
        </p:nvGraphicFramePr>
        <p:xfrm>
          <a:off x="333479" y="1372599"/>
          <a:ext cx="7026328" cy="4448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3">
            <a:extLst>
              <a:ext uri="{FF2B5EF4-FFF2-40B4-BE49-F238E27FC236}">
                <a16:creationId xmlns:a16="http://schemas.microsoft.com/office/drawing/2014/main" id="{B57D1164-9283-A75E-0BA1-F5B3A285B25B}"/>
              </a:ext>
            </a:extLst>
          </p:cNvPr>
          <p:cNvSpPr>
            <a:spLocks noGrp="1"/>
          </p:cNvSpPr>
          <p:nvPr>
            <p:ph type="title"/>
          </p:nvPr>
        </p:nvSpPr>
        <p:spPr>
          <a:xfrm>
            <a:off x="432000" y="210058"/>
            <a:ext cx="11404154" cy="865186"/>
          </a:xfrm>
        </p:spPr>
        <p:txBody>
          <a:bodyPr/>
          <a:lstStyle/>
          <a:p>
            <a:r>
              <a:rPr lang="en-GB">
                <a:solidFill>
                  <a:schemeClr val="bg2"/>
                </a:solidFill>
              </a:rPr>
              <a:t>A short introduction</a:t>
            </a:r>
          </a:p>
        </p:txBody>
      </p:sp>
      <p:graphicFrame>
        <p:nvGraphicFramePr>
          <p:cNvPr id="13" name="Diagram 12">
            <a:extLst>
              <a:ext uri="{FF2B5EF4-FFF2-40B4-BE49-F238E27FC236}">
                <a16:creationId xmlns:a16="http://schemas.microsoft.com/office/drawing/2014/main" id="{BFB3C94E-F7C6-FDD1-FBFE-880E1F5E03E9}"/>
              </a:ext>
            </a:extLst>
          </p:cNvPr>
          <p:cNvGraphicFramePr/>
          <p:nvPr/>
        </p:nvGraphicFramePr>
        <p:xfrm>
          <a:off x="7359807" y="997715"/>
          <a:ext cx="4498714" cy="57710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Rectangle: Rounded Corners 13">
            <a:extLst>
              <a:ext uri="{FF2B5EF4-FFF2-40B4-BE49-F238E27FC236}">
                <a16:creationId xmlns:a16="http://schemas.microsoft.com/office/drawing/2014/main" id="{49F5C374-88BD-F690-D12A-EDC1E1C259B2}"/>
              </a:ext>
            </a:extLst>
          </p:cNvPr>
          <p:cNvSpPr/>
          <p:nvPr/>
        </p:nvSpPr>
        <p:spPr>
          <a:xfrm>
            <a:off x="7809388" y="546939"/>
            <a:ext cx="371086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NHS England Scoping Team</a:t>
            </a:r>
          </a:p>
        </p:txBody>
      </p:sp>
      <p:pic>
        <p:nvPicPr>
          <p:cNvPr id="25" name="Picture 24" descr="A person smiling at the camera&#10;&#10;Description automatically generated">
            <a:extLst>
              <a:ext uri="{FF2B5EF4-FFF2-40B4-BE49-F238E27FC236}">
                <a16:creationId xmlns:a16="http://schemas.microsoft.com/office/drawing/2014/main" id="{A6B206B7-773A-541B-3A38-18760AF0FC98}"/>
              </a:ext>
            </a:extLst>
          </p:cNvPr>
          <p:cNvPicPr>
            <a:picLocks noChangeAspect="1"/>
          </p:cNvPicPr>
          <p:nvPr/>
        </p:nvPicPr>
        <p:blipFill>
          <a:blip r:embed="rId13"/>
          <a:stretch>
            <a:fillRect/>
          </a:stretch>
        </p:blipFill>
        <p:spPr>
          <a:xfrm>
            <a:off x="8473005" y="3232169"/>
            <a:ext cx="528108" cy="567667"/>
          </a:xfrm>
          <a:prstGeom prst="rect">
            <a:avLst/>
          </a:prstGeom>
        </p:spPr>
      </p:pic>
    </p:spTree>
    <p:extLst>
      <p:ext uri="{BB962C8B-B14F-4D97-AF65-F5344CB8AC3E}">
        <p14:creationId xmlns:p14="http://schemas.microsoft.com/office/powerpoint/2010/main" val="232930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393EDC6-32C6-B311-2AAC-066DF379A2E1}"/>
              </a:ext>
            </a:extLst>
          </p:cNvPr>
          <p:cNvSpPr>
            <a:spLocks noGrp="1"/>
          </p:cNvSpPr>
          <p:nvPr>
            <p:ph type="title"/>
          </p:nvPr>
        </p:nvSpPr>
        <p:spPr>
          <a:xfrm>
            <a:off x="383727" y="281500"/>
            <a:ext cx="10704000" cy="648072"/>
          </a:xfrm>
        </p:spPr>
        <p:txBody>
          <a:bodyPr/>
          <a:lstStyle/>
          <a:p>
            <a:r>
              <a:rPr lang="en-US" b="1" dirty="0">
                <a:solidFill>
                  <a:schemeClr val="bg2"/>
                </a:solidFill>
              </a:rPr>
              <a:t>The NHS: 76 years of Universal Health </a:t>
            </a:r>
            <a:br>
              <a:rPr lang="en-US" b="1" dirty="0">
                <a:solidFill>
                  <a:schemeClr val="bg2"/>
                </a:solidFill>
              </a:rPr>
            </a:br>
            <a:r>
              <a:rPr lang="en-US" b="1" dirty="0">
                <a:solidFill>
                  <a:schemeClr val="bg2"/>
                </a:solidFill>
              </a:rPr>
              <a:t>Coverage</a:t>
            </a:r>
          </a:p>
        </p:txBody>
      </p:sp>
      <p:sp>
        <p:nvSpPr>
          <p:cNvPr id="7" name="Content Placeholder 6">
            <a:extLst>
              <a:ext uri="{FF2B5EF4-FFF2-40B4-BE49-F238E27FC236}">
                <a16:creationId xmlns:a16="http://schemas.microsoft.com/office/drawing/2014/main" id="{CBFFFCEF-C2BA-4974-C617-73406D6BFAAD}"/>
              </a:ext>
            </a:extLst>
          </p:cNvPr>
          <p:cNvSpPr>
            <a:spLocks noGrp="1"/>
          </p:cNvSpPr>
          <p:nvPr>
            <p:ph idx="1"/>
          </p:nvPr>
        </p:nvSpPr>
        <p:spPr>
          <a:xfrm>
            <a:off x="2232333" y="1809609"/>
            <a:ext cx="4032280" cy="1214688"/>
          </a:xfrm>
        </p:spPr>
        <p:txBody>
          <a:bodyPr anchor="ctr"/>
          <a:lstStyle/>
          <a:p>
            <a:pPr marL="0" indent="0">
              <a:buNone/>
            </a:pPr>
            <a:r>
              <a:rPr lang="en-US">
                <a:solidFill>
                  <a:schemeClr val="tx1"/>
                </a:solidFill>
              </a:rPr>
              <a:t>Funding in 2020-21 by Department for Health and Social Care for health and care services (approx. 11.9% of GDP), including primary care services, ambulance, mental health, community and hospital services; </a:t>
            </a:r>
          </a:p>
        </p:txBody>
      </p:sp>
      <p:sp>
        <p:nvSpPr>
          <p:cNvPr id="2" name="Slide Number Placeholder 1">
            <a:extLst>
              <a:ext uri="{FF2B5EF4-FFF2-40B4-BE49-F238E27FC236}">
                <a16:creationId xmlns:a16="http://schemas.microsoft.com/office/drawing/2014/main" id="{19660A8A-BBB6-593C-50A2-B03F6C007014}"/>
              </a:ext>
            </a:extLst>
          </p:cNvPr>
          <p:cNvSpPr>
            <a:spLocks noGrp="1"/>
          </p:cNvSpPr>
          <p:nvPr>
            <p:ph type="sldNum" sz="quarter" idx="12"/>
          </p:nvPr>
        </p:nvSpPr>
        <p:spPr/>
        <p:txBody>
          <a:bodyPr/>
          <a:lstStyle/>
          <a:p>
            <a:fld id="{E051598E-9D06-4046-8EF2-7702044C4E81}" type="slidenum">
              <a:rPr lang="en-US" smtClean="0"/>
              <a:pPr/>
              <a:t>5</a:t>
            </a:fld>
            <a:endParaRPr lang="en-US"/>
          </a:p>
        </p:txBody>
      </p:sp>
      <p:sp>
        <p:nvSpPr>
          <p:cNvPr id="9" name="Content Placeholder 6">
            <a:extLst>
              <a:ext uri="{FF2B5EF4-FFF2-40B4-BE49-F238E27FC236}">
                <a16:creationId xmlns:a16="http://schemas.microsoft.com/office/drawing/2014/main" id="{4BFDB122-191A-2338-F421-5A895140B55C}"/>
              </a:ext>
            </a:extLst>
          </p:cNvPr>
          <p:cNvSpPr txBox="1">
            <a:spLocks/>
          </p:cNvSpPr>
          <p:nvPr/>
        </p:nvSpPr>
        <p:spPr>
          <a:xfrm>
            <a:off x="812094" y="1809609"/>
            <a:ext cx="1199457" cy="1214688"/>
          </a:xfrm>
          <a:prstGeom prst="rect">
            <a:avLst/>
          </a:prstGeom>
          <a:solidFill>
            <a:srgbClr val="00A9CE"/>
          </a:solidFill>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6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4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4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b="1">
                <a:solidFill>
                  <a:schemeClr val="bg1"/>
                </a:solidFill>
              </a:rPr>
              <a:t>£192bn</a:t>
            </a:r>
          </a:p>
        </p:txBody>
      </p:sp>
      <p:sp>
        <p:nvSpPr>
          <p:cNvPr id="10" name="Content Placeholder 6">
            <a:extLst>
              <a:ext uri="{FF2B5EF4-FFF2-40B4-BE49-F238E27FC236}">
                <a16:creationId xmlns:a16="http://schemas.microsoft.com/office/drawing/2014/main" id="{DA1F45DB-0E8F-D51E-2848-35BD5D7CDBF8}"/>
              </a:ext>
            </a:extLst>
          </p:cNvPr>
          <p:cNvSpPr txBox="1">
            <a:spLocks/>
          </p:cNvSpPr>
          <p:nvPr/>
        </p:nvSpPr>
        <p:spPr>
          <a:xfrm>
            <a:off x="2232333" y="3142298"/>
            <a:ext cx="3925276" cy="1214688"/>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6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4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4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chemeClr val="tx1"/>
                </a:solidFill>
              </a:rPr>
              <a:t>Staff in the NHS; 5</a:t>
            </a:r>
            <a:r>
              <a:rPr lang="en-US" baseline="30000">
                <a:solidFill>
                  <a:schemeClr val="tx1"/>
                </a:solidFill>
              </a:rPr>
              <a:t>th</a:t>
            </a:r>
            <a:r>
              <a:rPr lang="en-US">
                <a:solidFill>
                  <a:schemeClr val="tx1"/>
                </a:solidFill>
              </a:rPr>
              <a:t> largest employer in the world. In June 2021 there were 123,727 doctors, 332,341 nurses, midwives and health visitors, and 33,907 managers</a:t>
            </a:r>
          </a:p>
        </p:txBody>
      </p:sp>
      <p:sp>
        <p:nvSpPr>
          <p:cNvPr id="11" name="Content Placeholder 6">
            <a:extLst>
              <a:ext uri="{FF2B5EF4-FFF2-40B4-BE49-F238E27FC236}">
                <a16:creationId xmlns:a16="http://schemas.microsoft.com/office/drawing/2014/main" id="{FDA25B60-252D-ABA5-2CD0-7BA3156AC8C2}"/>
              </a:ext>
            </a:extLst>
          </p:cNvPr>
          <p:cNvSpPr txBox="1">
            <a:spLocks/>
          </p:cNvSpPr>
          <p:nvPr/>
        </p:nvSpPr>
        <p:spPr>
          <a:xfrm>
            <a:off x="812094" y="3142298"/>
            <a:ext cx="1199457" cy="1214688"/>
          </a:xfrm>
          <a:prstGeom prst="rect">
            <a:avLst/>
          </a:prstGeom>
          <a:solidFill>
            <a:srgbClr val="00A9CE"/>
          </a:solidFill>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6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4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4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b="1">
                <a:solidFill>
                  <a:schemeClr val="bg1"/>
                </a:solidFill>
              </a:rPr>
              <a:t>&gt;1.3m</a:t>
            </a:r>
          </a:p>
        </p:txBody>
      </p:sp>
      <p:sp>
        <p:nvSpPr>
          <p:cNvPr id="12" name="Content Placeholder 6">
            <a:extLst>
              <a:ext uri="{FF2B5EF4-FFF2-40B4-BE49-F238E27FC236}">
                <a16:creationId xmlns:a16="http://schemas.microsoft.com/office/drawing/2014/main" id="{9FFCC90F-B6CB-0BC8-1D2D-4FE82E1CBCEC}"/>
              </a:ext>
            </a:extLst>
          </p:cNvPr>
          <p:cNvSpPr txBox="1">
            <a:spLocks/>
          </p:cNvSpPr>
          <p:nvPr/>
        </p:nvSpPr>
        <p:spPr>
          <a:xfrm>
            <a:off x="2232333" y="4474987"/>
            <a:ext cx="3925276" cy="1214688"/>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6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4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4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chemeClr val="tx1"/>
                </a:solidFill>
              </a:rPr>
              <a:t>Patients attending primary care appointment each day. Primary care accounts for &gt;90% of all NHS contact for 10% of the budget</a:t>
            </a:r>
          </a:p>
        </p:txBody>
      </p:sp>
      <p:sp>
        <p:nvSpPr>
          <p:cNvPr id="13" name="Content Placeholder 6">
            <a:extLst>
              <a:ext uri="{FF2B5EF4-FFF2-40B4-BE49-F238E27FC236}">
                <a16:creationId xmlns:a16="http://schemas.microsoft.com/office/drawing/2014/main" id="{CDEFE847-2873-F223-E72F-7817C4531855}"/>
              </a:ext>
            </a:extLst>
          </p:cNvPr>
          <p:cNvSpPr txBox="1">
            <a:spLocks/>
          </p:cNvSpPr>
          <p:nvPr/>
        </p:nvSpPr>
        <p:spPr>
          <a:xfrm>
            <a:off x="812094" y="4474987"/>
            <a:ext cx="1199457" cy="1214688"/>
          </a:xfrm>
          <a:prstGeom prst="rect">
            <a:avLst/>
          </a:prstGeom>
          <a:solidFill>
            <a:srgbClr val="00A9CE"/>
          </a:solidFill>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6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4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4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b="1">
                <a:solidFill>
                  <a:schemeClr val="bg1"/>
                </a:solidFill>
              </a:rPr>
              <a:t>835,000</a:t>
            </a:r>
          </a:p>
        </p:txBody>
      </p:sp>
      <p:sp>
        <p:nvSpPr>
          <p:cNvPr id="14" name="Content Placeholder 6">
            <a:extLst>
              <a:ext uri="{FF2B5EF4-FFF2-40B4-BE49-F238E27FC236}">
                <a16:creationId xmlns:a16="http://schemas.microsoft.com/office/drawing/2014/main" id="{F84D56CA-9C59-C343-4F78-40849939B6A0}"/>
              </a:ext>
            </a:extLst>
          </p:cNvPr>
          <p:cNvSpPr txBox="1">
            <a:spLocks/>
          </p:cNvSpPr>
          <p:nvPr/>
        </p:nvSpPr>
        <p:spPr>
          <a:xfrm>
            <a:off x="7798630" y="1809609"/>
            <a:ext cx="3816196" cy="1214688"/>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6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4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4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chemeClr val="tx1"/>
                </a:solidFill>
              </a:rPr>
              <a:t>Patients attending an outpatient appointment each day</a:t>
            </a:r>
          </a:p>
        </p:txBody>
      </p:sp>
      <p:sp>
        <p:nvSpPr>
          <p:cNvPr id="15" name="Content Placeholder 6">
            <a:extLst>
              <a:ext uri="{FF2B5EF4-FFF2-40B4-BE49-F238E27FC236}">
                <a16:creationId xmlns:a16="http://schemas.microsoft.com/office/drawing/2014/main" id="{72399BEA-9A3D-719B-B72E-48F6235A114B}"/>
              </a:ext>
            </a:extLst>
          </p:cNvPr>
          <p:cNvSpPr txBox="1">
            <a:spLocks/>
          </p:cNvSpPr>
          <p:nvPr/>
        </p:nvSpPr>
        <p:spPr>
          <a:xfrm>
            <a:off x="6378391" y="1809609"/>
            <a:ext cx="1199457" cy="1214688"/>
          </a:xfrm>
          <a:prstGeom prst="rect">
            <a:avLst/>
          </a:prstGeom>
          <a:solidFill>
            <a:srgbClr val="00A9CE"/>
          </a:solidFill>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6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4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4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b="1">
                <a:solidFill>
                  <a:schemeClr val="bg1"/>
                </a:solidFill>
              </a:rPr>
              <a:t>250,000</a:t>
            </a:r>
          </a:p>
        </p:txBody>
      </p:sp>
      <p:sp>
        <p:nvSpPr>
          <p:cNvPr id="16" name="Content Placeholder 6">
            <a:extLst>
              <a:ext uri="{FF2B5EF4-FFF2-40B4-BE49-F238E27FC236}">
                <a16:creationId xmlns:a16="http://schemas.microsoft.com/office/drawing/2014/main" id="{7A62CBCA-F1C0-87DD-CCAD-2F304DE293CF}"/>
              </a:ext>
            </a:extLst>
          </p:cNvPr>
          <p:cNvSpPr txBox="1">
            <a:spLocks/>
          </p:cNvSpPr>
          <p:nvPr/>
        </p:nvSpPr>
        <p:spPr>
          <a:xfrm>
            <a:off x="7798630" y="3142298"/>
            <a:ext cx="3816196" cy="1214688"/>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6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4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4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chemeClr val="tx1"/>
                </a:solidFill>
              </a:rPr>
              <a:t>Calls to 999 each day</a:t>
            </a:r>
          </a:p>
        </p:txBody>
      </p:sp>
      <p:sp>
        <p:nvSpPr>
          <p:cNvPr id="17" name="Content Placeholder 6">
            <a:extLst>
              <a:ext uri="{FF2B5EF4-FFF2-40B4-BE49-F238E27FC236}">
                <a16:creationId xmlns:a16="http://schemas.microsoft.com/office/drawing/2014/main" id="{091AED6A-EC9D-DF74-D04E-5818403B2CCA}"/>
              </a:ext>
            </a:extLst>
          </p:cNvPr>
          <p:cNvSpPr txBox="1">
            <a:spLocks/>
          </p:cNvSpPr>
          <p:nvPr/>
        </p:nvSpPr>
        <p:spPr>
          <a:xfrm>
            <a:off x="6378391" y="3142298"/>
            <a:ext cx="1199457" cy="1214688"/>
          </a:xfrm>
          <a:prstGeom prst="rect">
            <a:avLst/>
          </a:prstGeom>
          <a:solidFill>
            <a:srgbClr val="00A9CE"/>
          </a:solidFill>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6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4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4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b="1">
                <a:solidFill>
                  <a:schemeClr val="bg1"/>
                </a:solidFill>
              </a:rPr>
              <a:t>30,000</a:t>
            </a:r>
          </a:p>
        </p:txBody>
      </p:sp>
      <p:sp>
        <p:nvSpPr>
          <p:cNvPr id="18" name="Content Placeholder 6">
            <a:extLst>
              <a:ext uri="{FF2B5EF4-FFF2-40B4-BE49-F238E27FC236}">
                <a16:creationId xmlns:a16="http://schemas.microsoft.com/office/drawing/2014/main" id="{2D575C2D-F56B-AF25-D7E4-C15982F482C9}"/>
              </a:ext>
            </a:extLst>
          </p:cNvPr>
          <p:cNvSpPr txBox="1">
            <a:spLocks/>
          </p:cNvSpPr>
          <p:nvPr/>
        </p:nvSpPr>
        <p:spPr>
          <a:xfrm>
            <a:off x="7798630" y="4474987"/>
            <a:ext cx="3816196" cy="1214688"/>
          </a:xfrm>
          <a:prstGeom prst="rect">
            <a:avLst/>
          </a:prstGeom>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6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4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4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solidFill>
                  <a:schemeClr val="tx1"/>
                </a:solidFill>
              </a:rPr>
              <a:t>Patients attending major A&amp;E department each day; about 20% are admitted into hospital</a:t>
            </a:r>
          </a:p>
        </p:txBody>
      </p:sp>
      <p:sp>
        <p:nvSpPr>
          <p:cNvPr id="19" name="Content Placeholder 6">
            <a:extLst>
              <a:ext uri="{FF2B5EF4-FFF2-40B4-BE49-F238E27FC236}">
                <a16:creationId xmlns:a16="http://schemas.microsoft.com/office/drawing/2014/main" id="{E404F543-92DA-A639-8513-CA0302E4093B}"/>
              </a:ext>
            </a:extLst>
          </p:cNvPr>
          <p:cNvSpPr txBox="1">
            <a:spLocks/>
          </p:cNvSpPr>
          <p:nvPr/>
        </p:nvSpPr>
        <p:spPr>
          <a:xfrm>
            <a:off x="6378391" y="4474987"/>
            <a:ext cx="1199457" cy="1214688"/>
          </a:xfrm>
          <a:prstGeom prst="rect">
            <a:avLst/>
          </a:prstGeom>
          <a:solidFill>
            <a:srgbClr val="00A9CE"/>
          </a:solidFill>
        </p:spPr>
        <p:txBody>
          <a:bodyPr vert="horz" lIns="0" tIns="0" rIns="0" bIns="0" rtlCol="0" anchor="ctr">
            <a:noAutofit/>
          </a:bodyPr>
          <a:lstStyle>
            <a:lvl1pPr marL="0" indent="0" algn="l" defTabSz="914400" rtl="0" eaLnBrk="1" latinLnBrk="0" hangingPunct="1">
              <a:spcBef>
                <a:spcPts val="1200"/>
              </a:spcBef>
              <a:buFont typeface="Arial" pitchFamily="34" charset="0"/>
              <a:buNone/>
              <a:defRPr sz="1600" b="0" i="0" kern="1200" baseline="0">
                <a:solidFill>
                  <a:schemeClr val="tx1">
                    <a:lumMod val="50000"/>
                    <a:lumOff val="50000"/>
                  </a:schemeClr>
                </a:solidFill>
                <a:latin typeface="Arial" pitchFamily="34" charset="0"/>
                <a:ea typeface="+mn-ea"/>
                <a:cs typeface="+mn-cs"/>
              </a:defRPr>
            </a:lvl1pPr>
            <a:lvl2pPr marL="0" indent="0" algn="l" defTabSz="914400" rtl="0" eaLnBrk="1" latinLnBrk="0" hangingPunct="1">
              <a:spcBef>
                <a:spcPts val="600"/>
              </a:spcBef>
              <a:buFontTx/>
              <a:buNone/>
              <a:defRPr sz="1400" kern="1200" baseline="0">
                <a:solidFill>
                  <a:schemeClr val="tx1">
                    <a:lumMod val="50000"/>
                    <a:lumOff val="50000"/>
                  </a:schemeClr>
                </a:solidFill>
                <a:latin typeface="Arial" pitchFamily="34" charset="0"/>
                <a:ea typeface="+mn-ea"/>
                <a:cs typeface="+mn-cs"/>
              </a:defRPr>
            </a:lvl2pPr>
            <a:lvl3pPr marL="216000" indent="-216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3pPr>
            <a:lvl4pPr marL="900000" indent="-288000" algn="l" defTabSz="914400" rtl="0" eaLnBrk="1" latinLnBrk="0" hangingPunct="1">
              <a:spcBef>
                <a:spcPts val="600"/>
              </a:spcBef>
              <a:buFont typeface="Arial" pitchFamily="34" charset="0"/>
              <a:buChar char="–"/>
              <a:defRPr sz="1400" kern="1200" baseline="0">
                <a:solidFill>
                  <a:schemeClr val="tx1">
                    <a:lumMod val="50000"/>
                    <a:lumOff val="50000"/>
                  </a:schemeClr>
                </a:solidFill>
                <a:latin typeface="Arial" pitchFamily="34" charset="0"/>
                <a:ea typeface="+mn-ea"/>
                <a:cs typeface="+mn-cs"/>
              </a:defRPr>
            </a:lvl4pPr>
            <a:lvl5pPr marL="900000" indent="-288000" algn="l" defTabSz="914400" rtl="0" eaLnBrk="1" latinLnBrk="0" hangingPunct="1">
              <a:spcBef>
                <a:spcPct val="20000"/>
              </a:spcBef>
              <a:buFont typeface="+mj-lt"/>
              <a:buAutoNum type="arabicPeriod"/>
              <a:defRPr sz="1400" kern="1200" baseline="0">
                <a:solidFill>
                  <a:schemeClr val="tx1">
                    <a:lumMod val="50000"/>
                    <a:lumOff val="50000"/>
                  </a:schemeClr>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GB" b="1">
                <a:solidFill>
                  <a:schemeClr val="bg1"/>
                </a:solidFill>
              </a:rPr>
              <a:t>50,000</a:t>
            </a:r>
          </a:p>
        </p:txBody>
      </p:sp>
    </p:spTree>
    <p:extLst>
      <p:ext uri="{BB962C8B-B14F-4D97-AF65-F5344CB8AC3E}">
        <p14:creationId xmlns:p14="http://schemas.microsoft.com/office/powerpoint/2010/main" val="345488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5644ACE4-352A-6C46-0717-5287BDA4B590}"/>
              </a:ext>
            </a:extLst>
          </p:cNvPr>
          <p:cNvSpPr>
            <a:spLocks noGrp="1"/>
          </p:cNvSpPr>
          <p:nvPr>
            <p:ph type="title"/>
          </p:nvPr>
        </p:nvSpPr>
        <p:spPr>
          <a:xfrm>
            <a:off x="432000" y="503437"/>
            <a:ext cx="11404154" cy="865186"/>
          </a:xfrm>
        </p:spPr>
        <p:txBody>
          <a:bodyPr/>
          <a:lstStyle/>
          <a:p>
            <a:r>
              <a:rPr lang="en-GB">
                <a:solidFill>
                  <a:schemeClr val="bg2"/>
                </a:solidFill>
              </a:rPr>
              <a:t>NHS Long Term Workforce Plan- More and Different</a:t>
            </a:r>
          </a:p>
        </p:txBody>
      </p:sp>
      <p:pic>
        <p:nvPicPr>
          <p:cNvPr id="1028" name="Picture 4" descr="Lightbulb icon">
            <a:extLst>
              <a:ext uri="{FF2B5EF4-FFF2-40B4-BE49-F238E27FC236}">
                <a16:creationId xmlns:a16="http://schemas.microsoft.com/office/drawing/2014/main" id="{1B302807-3E95-DAD6-F066-942FB35CA7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776" y="4424983"/>
            <a:ext cx="666750" cy="6667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Top Corners Rounded 1">
            <a:extLst>
              <a:ext uri="{FF2B5EF4-FFF2-40B4-BE49-F238E27FC236}">
                <a16:creationId xmlns:a16="http://schemas.microsoft.com/office/drawing/2014/main" id="{AED20F37-9E28-215D-E1E2-39250D560522}"/>
              </a:ext>
              <a:ext uri="{C183D7F6-B498-43B3-948B-1728B52AA6E4}">
                <adec:decorative xmlns:adec="http://schemas.microsoft.com/office/drawing/2017/decorative" val="1"/>
              </a:ext>
            </a:extLst>
          </p:cNvPr>
          <p:cNvSpPr/>
          <p:nvPr/>
        </p:nvSpPr>
        <p:spPr>
          <a:xfrm>
            <a:off x="1064632" y="1590275"/>
            <a:ext cx="1512000" cy="1440000"/>
          </a:xfrm>
          <a:prstGeom prst="round2SameRect">
            <a:avLst>
              <a:gd name="adj1" fmla="val 16667"/>
              <a:gd name="adj2" fmla="val 17465"/>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25000"/>
                </a:schemeClr>
              </a:solidFill>
            </a:endParaRPr>
          </a:p>
        </p:txBody>
      </p:sp>
      <p:sp>
        <p:nvSpPr>
          <p:cNvPr id="4" name="Text Placeholder 2">
            <a:extLst>
              <a:ext uri="{FF2B5EF4-FFF2-40B4-BE49-F238E27FC236}">
                <a16:creationId xmlns:a16="http://schemas.microsoft.com/office/drawing/2014/main" id="{92C773BF-2412-175D-8B17-D143FF9684DA}"/>
              </a:ext>
            </a:extLst>
          </p:cNvPr>
          <p:cNvSpPr txBox="1">
            <a:spLocks/>
          </p:cNvSpPr>
          <p:nvPr/>
        </p:nvSpPr>
        <p:spPr>
          <a:xfrm>
            <a:off x="1038838" y="2176632"/>
            <a:ext cx="1566977" cy="810349"/>
          </a:xfrm>
          <a:prstGeom prst="rect">
            <a:avLst/>
          </a:prstGeom>
        </p:spPr>
        <p:txBody>
          <a:bodyPr anchor="ctr"/>
          <a:lstStyle>
            <a:lvl1pPr marL="228600" indent="-228600" algn="ctr" defTabSz="914400" rtl="0" eaLnBrk="1" latinLnBrk="0" hangingPunct="1">
              <a:lnSpc>
                <a:spcPct val="90000"/>
              </a:lnSpc>
              <a:spcBef>
                <a:spcPts val="1000"/>
              </a:spcBef>
              <a:buFont typeface="Arial" panose="020B0604020202020204" pitchFamily="34" charset="0"/>
              <a:buNone/>
              <a:defRPr sz="22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sz="1400" b="0">
                <a:solidFill>
                  <a:schemeClr val="tx2">
                    <a:lumMod val="25000"/>
                  </a:schemeClr>
                </a:solidFill>
              </a:rPr>
              <a:t>Embedding the right culture and improving retention</a:t>
            </a:r>
          </a:p>
        </p:txBody>
      </p:sp>
      <p:sp>
        <p:nvSpPr>
          <p:cNvPr id="5" name="Text Placeholder 7">
            <a:extLst>
              <a:ext uri="{FF2B5EF4-FFF2-40B4-BE49-F238E27FC236}">
                <a16:creationId xmlns:a16="http://schemas.microsoft.com/office/drawing/2014/main" id="{090BCE3C-8622-D46C-6445-895FA5B4F846}"/>
              </a:ext>
            </a:extLst>
          </p:cNvPr>
          <p:cNvSpPr>
            <a:spLocks noGrp="1"/>
          </p:cNvSpPr>
          <p:nvPr>
            <p:ph type="body" sz="quarter" idx="13"/>
          </p:nvPr>
        </p:nvSpPr>
        <p:spPr>
          <a:xfrm>
            <a:off x="6547176" y="2043728"/>
            <a:ext cx="2234769" cy="1215766"/>
          </a:xfrm>
          <a:prstGeom prst="rect">
            <a:avLst/>
          </a:prstGeom>
          <a:solidFill>
            <a:srgbClr val="F2F2F2"/>
          </a:solidFill>
        </p:spPr>
        <p:txBody>
          <a:bodyPr lIns="108000" tIns="72000" rIns="108000" bIns="72000" numCol="1">
            <a:noAutofit/>
          </a:bodyPr>
          <a:lstStyle>
            <a:lvl1pPr marL="0" indent="0">
              <a:lnSpc>
                <a:spcPts val="2200"/>
              </a:lnSpc>
              <a:spcBef>
                <a:spcPts val="0"/>
              </a:spcBef>
              <a:spcAft>
                <a:spcPts val="900"/>
              </a:spcAft>
              <a:buClr>
                <a:schemeClr val="tx1"/>
              </a:buClr>
              <a:buNone/>
              <a:defRPr sz="1800">
                <a:solidFill>
                  <a:schemeClr val="tx1"/>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lgn="ctr">
              <a:lnSpc>
                <a:spcPct val="100000"/>
              </a:lnSpc>
              <a:spcAft>
                <a:spcPts val="0"/>
              </a:spcAft>
            </a:pPr>
            <a:r>
              <a:rPr lang="en-GB" sz="1400" b="0">
                <a:solidFill>
                  <a:schemeClr val="tx2">
                    <a:lumMod val="25000"/>
                  </a:schemeClr>
                </a:solidFill>
              </a:rPr>
              <a:t>The Shelford Group, NHS Confed, Community Providers Network, NHS Employers, NHS Providers</a:t>
            </a:r>
          </a:p>
          <a:p>
            <a:pPr>
              <a:lnSpc>
                <a:spcPct val="100000"/>
              </a:lnSpc>
              <a:spcAft>
                <a:spcPts val="0"/>
              </a:spcAft>
            </a:pPr>
            <a:endParaRPr lang="en-GB" sz="1400" b="0">
              <a:solidFill>
                <a:schemeClr val="tx2">
                  <a:lumMod val="25000"/>
                </a:schemeClr>
              </a:solidFill>
            </a:endParaRPr>
          </a:p>
        </p:txBody>
      </p:sp>
      <p:pic>
        <p:nvPicPr>
          <p:cNvPr id="1030" name="Picture 6" descr="Continuous improvement icon">
            <a:extLst>
              <a:ext uri="{FF2B5EF4-FFF2-40B4-BE49-F238E27FC236}">
                <a16:creationId xmlns:a16="http://schemas.microsoft.com/office/drawing/2014/main" id="{690E455E-9B12-FF42-6278-7D88C06F2E61}"/>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94508" y="1484405"/>
            <a:ext cx="865186" cy="86518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Top Corners Rounded 5">
            <a:extLst>
              <a:ext uri="{FF2B5EF4-FFF2-40B4-BE49-F238E27FC236}">
                <a16:creationId xmlns:a16="http://schemas.microsoft.com/office/drawing/2014/main" id="{120C378C-4A79-F8B7-9E97-0B8B3F43D877}"/>
              </a:ext>
              <a:ext uri="{C183D7F6-B498-43B3-948B-1728B52AA6E4}">
                <adec:decorative xmlns:adec="http://schemas.microsoft.com/office/drawing/2017/decorative" val="1"/>
              </a:ext>
            </a:extLst>
          </p:cNvPr>
          <p:cNvSpPr/>
          <p:nvPr/>
        </p:nvSpPr>
        <p:spPr>
          <a:xfrm>
            <a:off x="2743521" y="1590274"/>
            <a:ext cx="1512000" cy="1440000"/>
          </a:xfrm>
          <a:prstGeom prst="round2SameRect">
            <a:avLst>
              <a:gd name="adj1" fmla="val 16667"/>
              <a:gd name="adj2" fmla="val 17465"/>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25000"/>
                </a:schemeClr>
              </a:solidFill>
            </a:endParaRPr>
          </a:p>
        </p:txBody>
      </p:sp>
      <p:sp>
        <p:nvSpPr>
          <p:cNvPr id="7" name="Text Placeholder 2">
            <a:extLst>
              <a:ext uri="{FF2B5EF4-FFF2-40B4-BE49-F238E27FC236}">
                <a16:creationId xmlns:a16="http://schemas.microsoft.com/office/drawing/2014/main" id="{0E594AB0-1E1E-AE0C-7FE6-670820EB93FD}"/>
              </a:ext>
            </a:extLst>
          </p:cNvPr>
          <p:cNvSpPr txBox="1">
            <a:spLocks/>
          </p:cNvSpPr>
          <p:nvPr/>
        </p:nvSpPr>
        <p:spPr>
          <a:xfrm>
            <a:off x="2900397" y="2384353"/>
            <a:ext cx="1183232" cy="346819"/>
          </a:xfrm>
          <a:prstGeom prst="rect">
            <a:avLst/>
          </a:prstGeom>
        </p:spPr>
        <p:txBody>
          <a:bodyPr anchor="ctr"/>
          <a:lstStyle>
            <a:lvl1pPr marL="228600" indent="-228600" algn="ctr" defTabSz="914400" rtl="0" eaLnBrk="1" latinLnBrk="0" hangingPunct="1">
              <a:lnSpc>
                <a:spcPct val="90000"/>
              </a:lnSpc>
              <a:spcBef>
                <a:spcPts val="1000"/>
              </a:spcBef>
              <a:buFont typeface="Arial" panose="020B0604020202020204" pitchFamily="34" charset="0"/>
              <a:buNone/>
              <a:defRPr sz="22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sz="1400" b="0">
                <a:solidFill>
                  <a:schemeClr val="tx2">
                    <a:lumMod val="25000"/>
                  </a:schemeClr>
                </a:solidFill>
              </a:rPr>
              <a:t>Working Differently</a:t>
            </a:r>
          </a:p>
        </p:txBody>
      </p:sp>
      <p:pic>
        <p:nvPicPr>
          <p:cNvPr id="1032" name="Picture 8" descr="Lightbulb icon">
            <a:extLst>
              <a:ext uri="{FF2B5EF4-FFF2-40B4-BE49-F238E27FC236}">
                <a16:creationId xmlns:a16="http://schemas.microsoft.com/office/drawing/2014/main" id="{A3FEF0F0-6DA9-B4A1-AC7A-EC06A023A3C3}"/>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58638" y="1708411"/>
            <a:ext cx="666750" cy="6667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Top Corners Rounded 8">
            <a:extLst>
              <a:ext uri="{FF2B5EF4-FFF2-40B4-BE49-F238E27FC236}">
                <a16:creationId xmlns:a16="http://schemas.microsoft.com/office/drawing/2014/main" id="{87CC2C84-B734-DFA7-5213-BC8797953BEB}"/>
              </a:ext>
              <a:ext uri="{C183D7F6-B498-43B3-948B-1728B52AA6E4}">
                <adec:decorative xmlns:adec="http://schemas.microsoft.com/office/drawing/2017/decorative" val="1"/>
              </a:ext>
            </a:extLst>
          </p:cNvPr>
          <p:cNvSpPr/>
          <p:nvPr/>
        </p:nvSpPr>
        <p:spPr>
          <a:xfrm>
            <a:off x="1871006" y="4615359"/>
            <a:ext cx="1512000" cy="1260000"/>
          </a:xfrm>
          <a:prstGeom prst="round2SameRect">
            <a:avLst>
              <a:gd name="adj1" fmla="val 16667"/>
              <a:gd name="adj2" fmla="val 17465"/>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25000"/>
                </a:schemeClr>
              </a:solidFill>
            </a:endParaRPr>
          </a:p>
        </p:txBody>
      </p:sp>
      <p:sp>
        <p:nvSpPr>
          <p:cNvPr id="10" name="Text Placeholder 2">
            <a:extLst>
              <a:ext uri="{FF2B5EF4-FFF2-40B4-BE49-F238E27FC236}">
                <a16:creationId xmlns:a16="http://schemas.microsoft.com/office/drawing/2014/main" id="{39DB1070-37C0-8558-9071-07C8DC4325A2}"/>
              </a:ext>
            </a:extLst>
          </p:cNvPr>
          <p:cNvSpPr txBox="1">
            <a:spLocks/>
          </p:cNvSpPr>
          <p:nvPr/>
        </p:nvSpPr>
        <p:spPr>
          <a:xfrm>
            <a:off x="1912854" y="5158688"/>
            <a:ext cx="1434187" cy="486820"/>
          </a:xfrm>
          <a:prstGeom prst="rect">
            <a:avLst/>
          </a:prstGeom>
        </p:spPr>
        <p:txBody>
          <a:bodyPr anchor="ctr"/>
          <a:lstStyle>
            <a:lvl1pPr marL="228600" indent="-228600" algn="ctr" defTabSz="914400" rtl="0" eaLnBrk="1" latinLnBrk="0" hangingPunct="1">
              <a:lnSpc>
                <a:spcPct val="90000"/>
              </a:lnSpc>
              <a:spcBef>
                <a:spcPts val="1000"/>
              </a:spcBef>
              <a:buFont typeface="Arial" panose="020B0604020202020204" pitchFamily="34" charset="0"/>
              <a:buNone/>
              <a:defRPr sz="22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sz="1400" b="0">
                <a:solidFill>
                  <a:schemeClr val="tx2">
                    <a:lumMod val="25000"/>
                  </a:schemeClr>
                </a:solidFill>
              </a:rPr>
              <a:t>Growing the Workforce</a:t>
            </a:r>
          </a:p>
        </p:txBody>
      </p:sp>
      <p:pic>
        <p:nvPicPr>
          <p:cNvPr id="1026" name="Picture 2" descr="Group icon">
            <a:extLst>
              <a:ext uri="{FF2B5EF4-FFF2-40B4-BE49-F238E27FC236}">
                <a16:creationId xmlns:a16="http://schemas.microsoft.com/office/drawing/2014/main" id="{DADD39A5-5D32-957C-5DD3-790D1FC3114C}"/>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69530" y="4704060"/>
            <a:ext cx="695325" cy="6858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Top Corners Rounded 14">
            <a:extLst>
              <a:ext uri="{FF2B5EF4-FFF2-40B4-BE49-F238E27FC236}">
                <a16:creationId xmlns:a16="http://schemas.microsoft.com/office/drawing/2014/main" id="{A4AAE877-7F7C-CD66-2D01-22FB3B89AB1D}"/>
              </a:ext>
              <a:ext uri="{C183D7F6-B498-43B3-948B-1728B52AA6E4}">
                <adec:decorative xmlns:adec="http://schemas.microsoft.com/office/drawing/2017/decorative" val="1"/>
              </a:ext>
            </a:extLst>
          </p:cNvPr>
          <p:cNvSpPr/>
          <p:nvPr/>
        </p:nvSpPr>
        <p:spPr>
          <a:xfrm>
            <a:off x="1871066" y="3234321"/>
            <a:ext cx="1512000" cy="1260000"/>
          </a:xfrm>
          <a:prstGeom prst="round2SameRect">
            <a:avLst>
              <a:gd name="adj1" fmla="val 16667"/>
              <a:gd name="adj2" fmla="val 17465"/>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lumMod val="25000"/>
                </a:schemeClr>
              </a:solidFill>
            </a:endParaRPr>
          </a:p>
        </p:txBody>
      </p:sp>
      <p:sp>
        <p:nvSpPr>
          <p:cNvPr id="16" name="Text Placeholder 2">
            <a:extLst>
              <a:ext uri="{FF2B5EF4-FFF2-40B4-BE49-F238E27FC236}">
                <a16:creationId xmlns:a16="http://schemas.microsoft.com/office/drawing/2014/main" id="{16809656-44DD-35C4-01BC-1DA5C5331178}"/>
              </a:ext>
            </a:extLst>
          </p:cNvPr>
          <p:cNvSpPr txBox="1">
            <a:spLocks/>
          </p:cNvSpPr>
          <p:nvPr/>
        </p:nvSpPr>
        <p:spPr>
          <a:xfrm>
            <a:off x="1845076" y="3809070"/>
            <a:ext cx="1563860" cy="495390"/>
          </a:xfrm>
          <a:prstGeom prst="rect">
            <a:avLst/>
          </a:prstGeom>
        </p:spPr>
        <p:txBody>
          <a:bodyPr anchor="ctr"/>
          <a:lstStyle>
            <a:lvl1pPr marL="228600" indent="-228600" algn="ctr" defTabSz="914400" rtl="0" eaLnBrk="1" latinLnBrk="0" hangingPunct="1">
              <a:lnSpc>
                <a:spcPct val="90000"/>
              </a:lnSpc>
              <a:spcBef>
                <a:spcPts val="1000"/>
              </a:spcBef>
              <a:buFont typeface="Arial" panose="020B0604020202020204" pitchFamily="34" charset="0"/>
              <a:buNone/>
              <a:defRPr sz="2200" b="1"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GB" sz="1400">
                <a:solidFill>
                  <a:schemeClr val="tx2">
                    <a:lumMod val="25000"/>
                  </a:schemeClr>
                </a:solidFill>
              </a:rPr>
              <a:t>Long Term Workforce Plan (2023)</a:t>
            </a:r>
          </a:p>
        </p:txBody>
      </p:sp>
      <p:pic>
        <p:nvPicPr>
          <p:cNvPr id="1034" name="Picture 10" descr="Play icon">
            <a:extLst>
              <a:ext uri="{FF2B5EF4-FFF2-40B4-BE49-F238E27FC236}">
                <a16:creationId xmlns:a16="http://schemas.microsoft.com/office/drawing/2014/main" id="{7ED929A8-804E-9EDB-B69D-AB862C64515D}"/>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94747" y="3212877"/>
            <a:ext cx="647700" cy="6572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Top Corners Rounded 17">
            <a:extLst>
              <a:ext uri="{FF2B5EF4-FFF2-40B4-BE49-F238E27FC236}">
                <a16:creationId xmlns:a16="http://schemas.microsoft.com/office/drawing/2014/main" id="{C0DCB24C-F7A0-DFF4-4EE9-0D6C70070646}"/>
              </a:ext>
              <a:ext uri="{C183D7F6-B498-43B3-948B-1728B52AA6E4}">
                <adec:decorative xmlns:adec="http://schemas.microsoft.com/office/drawing/2017/decorative" val="1"/>
              </a:ext>
            </a:extLst>
          </p:cNvPr>
          <p:cNvSpPr/>
          <p:nvPr/>
        </p:nvSpPr>
        <p:spPr>
          <a:xfrm>
            <a:off x="6547176" y="1675137"/>
            <a:ext cx="2234769" cy="366649"/>
          </a:xfrm>
          <a:prstGeom prst="round2SameRect">
            <a:avLst>
              <a:gd name="adj1" fmla="val 16667"/>
              <a:gd name="adj2" fmla="val 0"/>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lumMod val="25000"/>
                  </a:schemeClr>
                </a:solidFill>
              </a:rPr>
              <a:t>NHS Providers</a:t>
            </a:r>
          </a:p>
        </p:txBody>
      </p:sp>
      <p:sp>
        <p:nvSpPr>
          <p:cNvPr id="19" name="Text Placeholder 7">
            <a:extLst>
              <a:ext uri="{FF2B5EF4-FFF2-40B4-BE49-F238E27FC236}">
                <a16:creationId xmlns:a16="http://schemas.microsoft.com/office/drawing/2014/main" id="{496E32D7-90B8-F7F6-881D-AB9B7E5CCA27}"/>
              </a:ext>
            </a:extLst>
          </p:cNvPr>
          <p:cNvSpPr txBox="1">
            <a:spLocks/>
          </p:cNvSpPr>
          <p:nvPr/>
        </p:nvSpPr>
        <p:spPr>
          <a:xfrm>
            <a:off x="4631897" y="2978179"/>
            <a:ext cx="1742336" cy="1064457"/>
          </a:xfrm>
          <a:prstGeom prst="rect">
            <a:avLst/>
          </a:prstGeom>
          <a:solidFill>
            <a:srgbClr val="F2F2F2"/>
          </a:solidFill>
        </p:spPr>
        <p:txBody>
          <a:bodyPr vert="horz" lIns="108000" tIns="72000" rIns="108000" bIns="72000" numCol="1"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0"/>
              </a:spcAft>
            </a:pPr>
            <a:r>
              <a:rPr lang="en-GB" sz="1400" b="0">
                <a:solidFill>
                  <a:schemeClr val="tx2">
                    <a:lumMod val="25000"/>
                  </a:schemeClr>
                </a:solidFill>
              </a:rPr>
              <a:t>The Kings Fund, Health Foundation, Nuffield Health</a:t>
            </a:r>
          </a:p>
          <a:p>
            <a:pPr>
              <a:lnSpc>
                <a:spcPct val="100000"/>
              </a:lnSpc>
              <a:spcAft>
                <a:spcPts val="0"/>
              </a:spcAft>
            </a:pPr>
            <a:endParaRPr lang="en-GB" sz="1400" b="0">
              <a:solidFill>
                <a:schemeClr val="tx2">
                  <a:lumMod val="25000"/>
                </a:schemeClr>
              </a:solidFill>
            </a:endParaRPr>
          </a:p>
        </p:txBody>
      </p:sp>
      <p:sp>
        <p:nvSpPr>
          <p:cNvPr id="20" name="Rectangle: Top Corners Rounded 19">
            <a:extLst>
              <a:ext uri="{FF2B5EF4-FFF2-40B4-BE49-F238E27FC236}">
                <a16:creationId xmlns:a16="http://schemas.microsoft.com/office/drawing/2014/main" id="{5E63FCA0-AA56-4443-31B9-8421612D9087}"/>
              </a:ext>
              <a:ext uri="{C183D7F6-B498-43B3-948B-1728B52AA6E4}">
                <adec:decorative xmlns:adec="http://schemas.microsoft.com/office/drawing/2017/decorative" val="1"/>
              </a:ext>
            </a:extLst>
          </p:cNvPr>
          <p:cNvSpPr/>
          <p:nvPr/>
        </p:nvSpPr>
        <p:spPr>
          <a:xfrm>
            <a:off x="4631897" y="2609589"/>
            <a:ext cx="1742336" cy="366649"/>
          </a:xfrm>
          <a:prstGeom prst="round2SameRect">
            <a:avLst>
              <a:gd name="adj1" fmla="val 16667"/>
              <a:gd name="adj2" fmla="val 0"/>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lumMod val="25000"/>
                  </a:schemeClr>
                </a:solidFill>
              </a:rPr>
              <a:t>Think Tanks</a:t>
            </a:r>
          </a:p>
        </p:txBody>
      </p:sp>
      <p:sp>
        <p:nvSpPr>
          <p:cNvPr id="21" name="Text Placeholder 7">
            <a:extLst>
              <a:ext uri="{FF2B5EF4-FFF2-40B4-BE49-F238E27FC236}">
                <a16:creationId xmlns:a16="http://schemas.microsoft.com/office/drawing/2014/main" id="{CC9007DB-82BB-F9C9-0DF5-A9EF14974705}"/>
              </a:ext>
            </a:extLst>
          </p:cNvPr>
          <p:cNvSpPr txBox="1">
            <a:spLocks/>
          </p:cNvSpPr>
          <p:nvPr/>
        </p:nvSpPr>
        <p:spPr>
          <a:xfrm>
            <a:off x="4303770" y="4671599"/>
            <a:ext cx="2070269" cy="1083642"/>
          </a:xfrm>
          <a:prstGeom prst="rect">
            <a:avLst/>
          </a:prstGeom>
          <a:solidFill>
            <a:srgbClr val="F2F2F2"/>
          </a:solidFill>
        </p:spPr>
        <p:txBody>
          <a:bodyPr vert="horz" lIns="108000" tIns="72000" rIns="108000" bIns="72000" numCol="1"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0"/>
              </a:spcAft>
            </a:pPr>
            <a:r>
              <a:rPr lang="en-GB" sz="1400" b="0">
                <a:solidFill>
                  <a:schemeClr val="tx2">
                    <a:lumMod val="25000"/>
                  </a:schemeClr>
                </a:solidFill>
              </a:rPr>
              <a:t>ICS’ and provider chief Executives, Local Government Association</a:t>
            </a:r>
          </a:p>
          <a:p>
            <a:pPr>
              <a:lnSpc>
                <a:spcPct val="100000"/>
              </a:lnSpc>
              <a:spcAft>
                <a:spcPts val="0"/>
              </a:spcAft>
            </a:pPr>
            <a:endParaRPr lang="en-GB" sz="1400" b="0">
              <a:solidFill>
                <a:schemeClr val="tx2">
                  <a:lumMod val="25000"/>
                </a:schemeClr>
              </a:solidFill>
            </a:endParaRPr>
          </a:p>
        </p:txBody>
      </p:sp>
      <p:sp>
        <p:nvSpPr>
          <p:cNvPr id="22" name="Rectangle: Top Corners Rounded 21">
            <a:extLst>
              <a:ext uri="{FF2B5EF4-FFF2-40B4-BE49-F238E27FC236}">
                <a16:creationId xmlns:a16="http://schemas.microsoft.com/office/drawing/2014/main" id="{A945E450-41B7-C9E2-6F15-CBD20E819772}"/>
              </a:ext>
              <a:ext uri="{C183D7F6-B498-43B3-948B-1728B52AA6E4}">
                <adec:decorative xmlns:adec="http://schemas.microsoft.com/office/drawing/2017/decorative" val="1"/>
              </a:ext>
            </a:extLst>
          </p:cNvPr>
          <p:cNvSpPr/>
          <p:nvPr/>
        </p:nvSpPr>
        <p:spPr>
          <a:xfrm>
            <a:off x="4303770" y="4303008"/>
            <a:ext cx="2070269" cy="366649"/>
          </a:xfrm>
          <a:prstGeom prst="round2SameRect">
            <a:avLst>
              <a:gd name="adj1" fmla="val 16667"/>
              <a:gd name="adj2" fmla="val 0"/>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lumMod val="25000"/>
                  </a:schemeClr>
                </a:solidFill>
              </a:rPr>
              <a:t>System Leaders</a:t>
            </a:r>
          </a:p>
        </p:txBody>
      </p:sp>
      <p:sp>
        <p:nvSpPr>
          <p:cNvPr id="23" name="Text Placeholder 7">
            <a:extLst>
              <a:ext uri="{FF2B5EF4-FFF2-40B4-BE49-F238E27FC236}">
                <a16:creationId xmlns:a16="http://schemas.microsoft.com/office/drawing/2014/main" id="{5402327B-3721-0BE1-3677-55FFF7BF3CEE}"/>
              </a:ext>
            </a:extLst>
          </p:cNvPr>
          <p:cNvSpPr txBox="1">
            <a:spLocks/>
          </p:cNvSpPr>
          <p:nvPr/>
        </p:nvSpPr>
        <p:spPr>
          <a:xfrm>
            <a:off x="8954889" y="2867356"/>
            <a:ext cx="1930020" cy="1284032"/>
          </a:xfrm>
          <a:prstGeom prst="rect">
            <a:avLst/>
          </a:prstGeom>
          <a:solidFill>
            <a:srgbClr val="F2F2F2"/>
          </a:solidFill>
        </p:spPr>
        <p:txBody>
          <a:bodyPr vert="horz" lIns="108000" tIns="72000" rIns="108000" bIns="72000" numCol="1"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0"/>
              </a:spcAft>
            </a:pPr>
            <a:r>
              <a:rPr lang="en-GB" sz="1400" b="0">
                <a:solidFill>
                  <a:schemeClr val="tx2">
                    <a:lumMod val="25000"/>
                  </a:schemeClr>
                </a:solidFill>
              </a:rPr>
              <a:t>AMRC, RCM, RCP, RCS, RCGP, </a:t>
            </a:r>
            <a:r>
              <a:rPr lang="en-GB" sz="1400" b="0" err="1">
                <a:solidFill>
                  <a:schemeClr val="tx2">
                    <a:lumMod val="25000"/>
                  </a:schemeClr>
                </a:solidFill>
              </a:rPr>
              <a:t>RCPsych</a:t>
            </a:r>
            <a:r>
              <a:rPr lang="en-GB" sz="1400" b="0">
                <a:solidFill>
                  <a:schemeClr val="tx2">
                    <a:lumMod val="25000"/>
                  </a:schemeClr>
                </a:solidFill>
              </a:rPr>
              <a:t>, </a:t>
            </a:r>
            <a:r>
              <a:rPr lang="en-GB" sz="1400" b="0" err="1">
                <a:solidFill>
                  <a:schemeClr val="tx2">
                    <a:lumMod val="25000"/>
                  </a:schemeClr>
                </a:solidFill>
              </a:rPr>
              <a:t>RCoA</a:t>
            </a:r>
            <a:r>
              <a:rPr lang="en-GB" sz="1400" b="0">
                <a:solidFill>
                  <a:schemeClr val="tx2">
                    <a:lumMod val="25000"/>
                  </a:schemeClr>
                </a:solidFill>
              </a:rPr>
              <a:t>, </a:t>
            </a:r>
            <a:r>
              <a:rPr lang="en-GB" sz="1400" b="0" err="1">
                <a:solidFill>
                  <a:schemeClr val="tx2">
                    <a:lumMod val="25000"/>
                  </a:schemeClr>
                </a:solidFill>
              </a:rPr>
              <a:t>RCPath</a:t>
            </a:r>
            <a:r>
              <a:rPr lang="en-GB" sz="1400" b="0">
                <a:solidFill>
                  <a:schemeClr val="tx2">
                    <a:lumMod val="25000"/>
                  </a:schemeClr>
                </a:solidFill>
              </a:rPr>
              <a:t>, </a:t>
            </a:r>
            <a:r>
              <a:rPr lang="en-GB" sz="1400" b="0" err="1">
                <a:solidFill>
                  <a:schemeClr val="tx2">
                    <a:lumMod val="25000"/>
                  </a:schemeClr>
                </a:solidFill>
              </a:rPr>
              <a:t>RCOphth</a:t>
            </a:r>
            <a:r>
              <a:rPr lang="en-GB" sz="1400" b="0">
                <a:solidFill>
                  <a:schemeClr val="tx2">
                    <a:lumMod val="25000"/>
                  </a:schemeClr>
                </a:solidFill>
              </a:rPr>
              <a:t>, RPS, RCSLT, RCEM</a:t>
            </a:r>
          </a:p>
          <a:p>
            <a:pPr>
              <a:lnSpc>
                <a:spcPct val="100000"/>
              </a:lnSpc>
              <a:spcAft>
                <a:spcPts val="0"/>
              </a:spcAft>
            </a:pPr>
            <a:endParaRPr lang="en-GB" sz="1400" b="0">
              <a:solidFill>
                <a:schemeClr val="tx2">
                  <a:lumMod val="25000"/>
                </a:schemeClr>
              </a:solidFill>
            </a:endParaRPr>
          </a:p>
        </p:txBody>
      </p:sp>
      <p:sp>
        <p:nvSpPr>
          <p:cNvPr id="24" name="Rectangle: Top Corners Rounded 23">
            <a:extLst>
              <a:ext uri="{FF2B5EF4-FFF2-40B4-BE49-F238E27FC236}">
                <a16:creationId xmlns:a16="http://schemas.microsoft.com/office/drawing/2014/main" id="{6A7A825E-0B22-0538-33C1-A5C59D30263D}"/>
              </a:ext>
              <a:ext uri="{C183D7F6-B498-43B3-948B-1728B52AA6E4}">
                <adec:decorative xmlns:adec="http://schemas.microsoft.com/office/drawing/2017/decorative" val="1"/>
              </a:ext>
            </a:extLst>
          </p:cNvPr>
          <p:cNvSpPr/>
          <p:nvPr/>
        </p:nvSpPr>
        <p:spPr>
          <a:xfrm>
            <a:off x="8954889" y="2498765"/>
            <a:ext cx="1930020" cy="366649"/>
          </a:xfrm>
          <a:prstGeom prst="round2SameRect">
            <a:avLst>
              <a:gd name="adj1" fmla="val 16667"/>
              <a:gd name="adj2" fmla="val 0"/>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lumMod val="25000"/>
                  </a:schemeClr>
                </a:solidFill>
              </a:rPr>
              <a:t>Royal Colleges</a:t>
            </a:r>
          </a:p>
        </p:txBody>
      </p:sp>
      <p:sp>
        <p:nvSpPr>
          <p:cNvPr id="25" name="Text Placeholder 7">
            <a:extLst>
              <a:ext uri="{FF2B5EF4-FFF2-40B4-BE49-F238E27FC236}">
                <a16:creationId xmlns:a16="http://schemas.microsoft.com/office/drawing/2014/main" id="{659159C1-56F7-5594-D1A5-EF2713E5B131}"/>
              </a:ext>
            </a:extLst>
          </p:cNvPr>
          <p:cNvSpPr txBox="1">
            <a:spLocks/>
          </p:cNvSpPr>
          <p:nvPr/>
        </p:nvSpPr>
        <p:spPr>
          <a:xfrm>
            <a:off x="8954889" y="4653978"/>
            <a:ext cx="2253343" cy="1257920"/>
          </a:xfrm>
          <a:prstGeom prst="rect">
            <a:avLst/>
          </a:prstGeom>
          <a:solidFill>
            <a:srgbClr val="F2F2F2"/>
          </a:solidFill>
        </p:spPr>
        <p:txBody>
          <a:bodyPr vert="horz" lIns="108000" tIns="72000" rIns="108000" bIns="72000" numCol="1" rtlCol="0" anchor="t">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1800" b="1" kern="1200">
                <a:solidFill>
                  <a:schemeClr val="tx1"/>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Aft>
                <a:spcPts val="0"/>
              </a:spcAft>
            </a:pPr>
            <a:r>
              <a:rPr lang="en-GB" sz="1400" b="0">
                <a:solidFill>
                  <a:schemeClr val="tx2">
                    <a:lumMod val="25000"/>
                  </a:schemeClr>
                </a:solidFill>
              </a:rPr>
              <a:t>Council of Deans of Health, Medical Schools Council, Universities UK, University Alliance, Office for Students</a:t>
            </a:r>
          </a:p>
          <a:p>
            <a:pPr>
              <a:lnSpc>
                <a:spcPct val="100000"/>
              </a:lnSpc>
              <a:spcAft>
                <a:spcPts val="0"/>
              </a:spcAft>
            </a:pPr>
            <a:endParaRPr lang="en-GB" sz="1400" b="0">
              <a:solidFill>
                <a:schemeClr val="tx2">
                  <a:lumMod val="25000"/>
                </a:schemeClr>
              </a:solidFill>
            </a:endParaRPr>
          </a:p>
        </p:txBody>
      </p:sp>
      <p:sp>
        <p:nvSpPr>
          <p:cNvPr id="26" name="Rectangle: Top Corners Rounded 25">
            <a:extLst>
              <a:ext uri="{FF2B5EF4-FFF2-40B4-BE49-F238E27FC236}">
                <a16:creationId xmlns:a16="http://schemas.microsoft.com/office/drawing/2014/main" id="{EE0CB5FC-811F-6F35-9160-F2CAD334C4B1}"/>
              </a:ext>
              <a:ext uri="{C183D7F6-B498-43B3-948B-1728B52AA6E4}">
                <adec:decorative xmlns:adec="http://schemas.microsoft.com/office/drawing/2017/decorative" val="1"/>
              </a:ext>
            </a:extLst>
          </p:cNvPr>
          <p:cNvSpPr/>
          <p:nvPr/>
        </p:nvSpPr>
        <p:spPr>
          <a:xfrm>
            <a:off x="8954889" y="4285387"/>
            <a:ext cx="2253343" cy="415741"/>
          </a:xfrm>
          <a:prstGeom prst="round2SameRect">
            <a:avLst>
              <a:gd name="adj1" fmla="val 16667"/>
              <a:gd name="adj2" fmla="val 0"/>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2">
                    <a:lumMod val="25000"/>
                  </a:schemeClr>
                </a:solidFill>
              </a:rPr>
              <a:t>Education</a:t>
            </a:r>
          </a:p>
        </p:txBody>
      </p:sp>
      <p:sp>
        <p:nvSpPr>
          <p:cNvPr id="27" name="Rectangle: Top Corners Rounded 26">
            <a:extLst>
              <a:ext uri="{FF2B5EF4-FFF2-40B4-BE49-F238E27FC236}">
                <a16:creationId xmlns:a16="http://schemas.microsoft.com/office/drawing/2014/main" id="{240154DF-99BC-E582-A1CC-09DF28E45287}"/>
              </a:ext>
              <a:ext uri="{C183D7F6-B498-43B3-948B-1728B52AA6E4}">
                <adec:decorative xmlns:adec="http://schemas.microsoft.com/office/drawing/2017/decorative" val="1"/>
              </a:ext>
            </a:extLst>
          </p:cNvPr>
          <p:cNvSpPr/>
          <p:nvPr/>
        </p:nvSpPr>
        <p:spPr>
          <a:xfrm>
            <a:off x="6757152" y="3636157"/>
            <a:ext cx="1814624" cy="1342800"/>
          </a:xfrm>
          <a:prstGeom prst="round2SameRect">
            <a:avLst>
              <a:gd name="adj1" fmla="val 12884"/>
              <a:gd name="adj2" fmla="val 1273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GB" b="1">
                <a:solidFill>
                  <a:schemeClr val="tx1">
                    <a:lumMod val="10000"/>
                    <a:lumOff val="90000"/>
                  </a:schemeClr>
                </a:solidFill>
              </a:rPr>
              <a:t>NHS England</a:t>
            </a:r>
          </a:p>
          <a:p>
            <a:pPr algn="ctr"/>
            <a:r>
              <a:rPr lang="en-GB" b="1">
                <a:solidFill>
                  <a:schemeClr val="tx1">
                    <a:lumMod val="10000"/>
                    <a:lumOff val="90000"/>
                  </a:schemeClr>
                </a:solidFill>
              </a:rPr>
              <a:t>DHSC</a:t>
            </a:r>
          </a:p>
        </p:txBody>
      </p:sp>
      <p:cxnSp>
        <p:nvCxnSpPr>
          <p:cNvPr id="29" name="Connector: Elbow 28">
            <a:extLst>
              <a:ext uri="{FF2B5EF4-FFF2-40B4-BE49-F238E27FC236}">
                <a16:creationId xmlns:a16="http://schemas.microsoft.com/office/drawing/2014/main" id="{C9220440-57A6-C46C-A97A-71E9B35D087D}"/>
              </a:ext>
            </a:extLst>
          </p:cNvPr>
          <p:cNvCxnSpPr>
            <a:cxnSpLocks/>
            <a:stCxn id="2" idx="1"/>
            <a:endCxn id="1034" idx="0"/>
          </p:cNvCxnSpPr>
          <p:nvPr/>
        </p:nvCxnSpPr>
        <p:spPr>
          <a:xfrm rot="16200000" flipH="1">
            <a:off x="2128313" y="2722593"/>
            <a:ext cx="182602" cy="797965"/>
          </a:xfrm>
          <a:prstGeom prst="bentConnector3">
            <a:avLst>
              <a:gd name="adj1" fmla="val 50000"/>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C845D7A1-F2AC-AE54-761D-807823D3E4D0}"/>
              </a:ext>
            </a:extLst>
          </p:cNvPr>
          <p:cNvCxnSpPr>
            <a:cxnSpLocks/>
            <a:stCxn id="6" idx="1"/>
            <a:endCxn id="1034" idx="0"/>
          </p:cNvCxnSpPr>
          <p:nvPr/>
        </p:nvCxnSpPr>
        <p:spPr>
          <a:xfrm rot="5400000">
            <a:off x="2967758" y="2681113"/>
            <a:ext cx="182603" cy="880924"/>
          </a:xfrm>
          <a:prstGeom prst="bentConnector3">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42DE79E6-226D-E660-8906-D3E58A30320A}"/>
              </a:ext>
            </a:extLst>
          </p:cNvPr>
          <p:cNvCxnSpPr>
            <a:stCxn id="15" idx="1"/>
            <a:endCxn id="9" idx="3"/>
          </p:cNvCxnSpPr>
          <p:nvPr/>
        </p:nvCxnSpPr>
        <p:spPr>
          <a:xfrm rot="5400000">
            <a:off x="2566517" y="4554810"/>
            <a:ext cx="121038" cy="60"/>
          </a:xfrm>
          <a:prstGeom prst="bentConnector3">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584F1E13-6953-60C7-C359-F1E666DC3459}"/>
              </a:ext>
            </a:extLst>
          </p:cNvPr>
          <p:cNvCxnSpPr>
            <a:cxnSpLocks/>
            <a:stCxn id="5" idx="2"/>
            <a:endCxn id="27" idx="3"/>
          </p:cNvCxnSpPr>
          <p:nvPr/>
        </p:nvCxnSpPr>
        <p:spPr>
          <a:xfrm rot="5400000">
            <a:off x="7476182" y="3447777"/>
            <a:ext cx="376663" cy="97"/>
          </a:xfrm>
          <a:prstGeom prst="bentConnector3">
            <a:avLst>
              <a:gd name="adj1" fmla="val 50000"/>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4476B019-407E-E9A9-AFA6-DE07C15C343C}"/>
              </a:ext>
            </a:extLst>
          </p:cNvPr>
          <p:cNvCxnSpPr>
            <a:cxnSpLocks/>
            <a:stCxn id="19" idx="3"/>
            <a:endCxn id="27" idx="3"/>
          </p:cNvCxnSpPr>
          <p:nvPr/>
        </p:nvCxnSpPr>
        <p:spPr>
          <a:xfrm>
            <a:off x="6374233" y="3510408"/>
            <a:ext cx="1290231" cy="125749"/>
          </a:xfrm>
          <a:prstGeom prst="bentConnector2">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F35F9C1B-5CDD-A00F-60F5-03F90114F1C7}"/>
              </a:ext>
            </a:extLst>
          </p:cNvPr>
          <p:cNvCxnSpPr>
            <a:cxnSpLocks/>
            <a:stCxn id="23" idx="1"/>
            <a:endCxn id="27" idx="3"/>
          </p:cNvCxnSpPr>
          <p:nvPr/>
        </p:nvCxnSpPr>
        <p:spPr>
          <a:xfrm rot="10800000" flipV="1">
            <a:off x="7664465" y="3509371"/>
            <a:ext cx="1290425" cy="126785"/>
          </a:xfrm>
          <a:prstGeom prst="bentConnector2">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ADBEFBA6-D558-B56D-1C88-D79E108564DF}"/>
              </a:ext>
            </a:extLst>
          </p:cNvPr>
          <p:cNvCxnSpPr>
            <a:cxnSpLocks/>
            <a:stCxn id="27" idx="2"/>
            <a:endCxn id="21" idx="3"/>
          </p:cNvCxnSpPr>
          <p:nvPr/>
        </p:nvCxnSpPr>
        <p:spPr>
          <a:xfrm rot="10800000" flipV="1">
            <a:off x="6374040" y="4307556"/>
            <a:ext cx="383113" cy="905863"/>
          </a:xfrm>
          <a:prstGeom prst="bentConnector3">
            <a:avLst>
              <a:gd name="adj1" fmla="val 50000"/>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F3F292E1-4D63-C36D-48E6-285133B1B2A8}"/>
              </a:ext>
            </a:extLst>
          </p:cNvPr>
          <p:cNvCxnSpPr>
            <a:cxnSpLocks/>
            <a:stCxn id="25" idx="1"/>
            <a:endCxn id="27" idx="0"/>
          </p:cNvCxnSpPr>
          <p:nvPr/>
        </p:nvCxnSpPr>
        <p:spPr>
          <a:xfrm rot="10800000">
            <a:off x="8571777" y="4307558"/>
            <a:ext cx="383113" cy="975381"/>
          </a:xfrm>
          <a:prstGeom prst="bentConnector3">
            <a:avLst>
              <a:gd name="adj1" fmla="val 50000"/>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06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3AC0F10-835B-466C-9149-33FCEFCA643B}"/>
              </a:ext>
            </a:extLst>
          </p:cNvPr>
          <p:cNvSpPr>
            <a:spLocks noGrp="1"/>
          </p:cNvSpPr>
          <p:nvPr>
            <p:ph type="title"/>
          </p:nvPr>
        </p:nvSpPr>
        <p:spPr>
          <a:xfrm>
            <a:off x="0" y="-9627"/>
            <a:ext cx="11404154" cy="865186"/>
          </a:xfrm>
        </p:spPr>
        <p:txBody>
          <a:bodyPr>
            <a:noAutofit/>
          </a:bodyPr>
          <a:lstStyle/>
          <a:p>
            <a:pPr>
              <a:spcAft>
                <a:spcPts val="1200"/>
              </a:spcAft>
            </a:pPr>
            <a:r>
              <a:rPr lang="en-GB" sz="2400">
                <a:latin typeface="+mj-lt"/>
              </a:rPr>
              <a:t>Retain - </a:t>
            </a:r>
            <a:r>
              <a:rPr lang="en-GB" sz="2400">
                <a:latin typeface="+mj-lt"/>
                <a:cs typeface="Arial" panose="020B0604020202020204" pitchFamily="34" charset="0"/>
              </a:rPr>
              <a:t>Embedding the right culture and improving retention</a:t>
            </a:r>
            <a:endParaRPr lang="en-GB" sz="2400">
              <a:latin typeface="+mj-lt"/>
              <a:cs typeface="Arial"/>
            </a:endParaRPr>
          </a:p>
        </p:txBody>
      </p:sp>
      <p:grpSp>
        <p:nvGrpSpPr>
          <p:cNvPr id="3" name="Group 2">
            <a:extLst>
              <a:ext uri="{FF2B5EF4-FFF2-40B4-BE49-F238E27FC236}">
                <a16:creationId xmlns:a16="http://schemas.microsoft.com/office/drawing/2014/main" id="{5E2FAD89-73BF-431C-9128-06E96D522362}"/>
              </a:ext>
            </a:extLst>
          </p:cNvPr>
          <p:cNvGrpSpPr/>
          <p:nvPr/>
        </p:nvGrpSpPr>
        <p:grpSpPr>
          <a:xfrm>
            <a:off x="507475" y="1912712"/>
            <a:ext cx="11443889" cy="4782406"/>
            <a:chOff x="267629" y="1150043"/>
            <a:chExt cx="11443889" cy="4782406"/>
          </a:xfrm>
        </p:grpSpPr>
        <p:pic>
          <p:nvPicPr>
            <p:cNvPr id="2" name="Picture 2" descr="Diagram&#10;&#10;Description automatically generated">
              <a:extLst>
                <a:ext uri="{FF2B5EF4-FFF2-40B4-BE49-F238E27FC236}">
                  <a16:creationId xmlns:a16="http://schemas.microsoft.com/office/drawing/2014/main" id="{933A2F9D-E62C-ADDC-42C7-0FCB6741529D}"/>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Lst>
            </a:blip>
            <a:srcRect t="40609" r="167" b="-508"/>
            <a:stretch/>
          </p:blipFill>
          <p:spPr>
            <a:xfrm>
              <a:off x="1345722" y="2839338"/>
              <a:ext cx="8594792" cy="1696762"/>
            </a:xfrm>
            <a:prstGeom prst="rect">
              <a:avLst/>
            </a:prstGeom>
          </p:spPr>
        </p:pic>
        <p:sp>
          <p:nvSpPr>
            <p:cNvPr id="6" name="Speech Bubble: Rectangle with Corners Rounded 5">
              <a:extLst>
                <a:ext uri="{FF2B5EF4-FFF2-40B4-BE49-F238E27FC236}">
                  <a16:creationId xmlns:a16="http://schemas.microsoft.com/office/drawing/2014/main" id="{8D4269C7-CD67-DA24-8E03-8631F97B1BD8}"/>
                </a:ext>
              </a:extLst>
            </p:cNvPr>
            <p:cNvSpPr/>
            <p:nvPr/>
          </p:nvSpPr>
          <p:spPr>
            <a:xfrm>
              <a:off x="267629" y="4586377"/>
              <a:ext cx="2765993" cy="1346072"/>
            </a:xfrm>
            <a:prstGeom prst="wedgeRoundRectCallout">
              <a:avLst>
                <a:gd name="adj1" fmla="val 9119"/>
                <a:gd name="adj2" fmla="val -6540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Oversee delivery of the actions laid out in the new NHS equality, diversity and inclusion (EDI) improvement plan</a:t>
              </a:r>
              <a:endParaRPr kumimoji="0" lang="en-US" sz="1800" b="0" i="0" u="none" strike="noStrike" kern="1200" cap="none" spc="0" normalizeH="0" baseline="0" noProof="0">
                <a:ln>
                  <a:noFill/>
                </a:ln>
                <a:solidFill>
                  <a:srgbClr val="231F20"/>
                </a:solidFill>
                <a:effectLst/>
                <a:uLnTx/>
                <a:uFillTx/>
                <a:latin typeface="Arial" panose="020B0604020202020204"/>
                <a:ea typeface="+mn-lt"/>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Calibri"/>
                  <a:cs typeface="Arial"/>
                </a:rPr>
                <a:t>NHS organisations will review their systemic cultures</a:t>
              </a:r>
            </a:p>
          </p:txBody>
        </p:sp>
        <p:sp>
          <p:nvSpPr>
            <p:cNvPr id="5" name="Speech Bubble: Rectangle with Corners Rounded 4">
              <a:extLst>
                <a:ext uri="{FF2B5EF4-FFF2-40B4-BE49-F238E27FC236}">
                  <a16:creationId xmlns:a16="http://schemas.microsoft.com/office/drawing/2014/main" id="{C7E0EACE-15F3-4240-9E46-57441BDDCFC3}"/>
                </a:ext>
              </a:extLst>
            </p:cNvPr>
            <p:cNvSpPr/>
            <p:nvPr/>
          </p:nvSpPr>
          <p:spPr>
            <a:xfrm>
              <a:off x="267629" y="1442987"/>
              <a:ext cx="3539146" cy="1346073"/>
            </a:xfrm>
            <a:prstGeom prst="wedgeRoundRectCallout">
              <a:avLst>
                <a:gd name="adj1" fmla="val 28762"/>
                <a:gd name="adj2" fmla="val 6182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Calibri"/>
                  <a:cs typeface="Arial"/>
                </a:rPr>
                <a:t>Work with government to ensure fair reward that will attract and retain the staff the NHS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Calibri"/>
                  <a:cs typeface="Arial"/>
                </a:rPr>
                <a:t>Incentivise and facilitate leadership roles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Calibri"/>
                  <a:cs typeface="Arial"/>
                </a:rPr>
                <a:t>Modernise the pension scheme</a:t>
              </a:r>
            </a:p>
          </p:txBody>
        </p:sp>
        <p:sp>
          <p:nvSpPr>
            <p:cNvPr id="8" name="Speech Bubble: Rectangle with Corners Rounded 7">
              <a:extLst>
                <a:ext uri="{FF2B5EF4-FFF2-40B4-BE49-F238E27FC236}">
                  <a16:creationId xmlns:a16="http://schemas.microsoft.com/office/drawing/2014/main" id="{62402DC1-B90F-40BD-8925-0B59D14D5CA5}"/>
                </a:ext>
              </a:extLst>
            </p:cNvPr>
            <p:cNvSpPr/>
            <p:nvPr/>
          </p:nvSpPr>
          <p:spPr>
            <a:xfrm>
              <a:off x="3193831" y="4571763"/>
              <a:ext cx="2765993" cy="1042624"/>
            </a:xfrm>
            <a:prstGeom prst="wedgeRoundRectCallout">
              <a:avLst>
                <a:gd name="adj1" fmla="val -9426"/>
                <a:gd name="adj2" fmla="val -858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Calibri"/>
                  <a:cs typeface="Arial"/>
                </a:rPr>
                <a:t>Develop strategies on listening and freedom to speak up (FTSU)  </a:t>
              </a: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mn-cs"/>
              </a:endParaRPr>
            </a:p>
          </p:txBody>
        </p:sp>
        <p:sp>
          <p:nvSpPr>
            <p:cNvPr id="9" name="Speech Bubble: Rectangle with Corners Rounded 8">
              <a:extLst>
                <a:ext uri="{FF2B5EF4-FFF2-40B4-BE49-F238E27FC236}">
                  <a16:creationId xmlns:a16="http://schemas.microsoft.com/office/drawing/2014/main" id="{35D3D0E1-8DB8-44F3-BD14-9390B00B130A}"/>
                </a:ext>
              </a:extLst>
            </p:cNvPr>
            <p:cNvSpPr/>
            <p:nvPr/>
          </p:nvSpPr>
          <p:spPr>
            <a:xfrm>
              <a:off x="4058796" y="1150043"/>
              <a:ext cx="2982084" cy="1486618"/>
            </a:xfrm>
            <a:prstGeom prst="wedgeRoundRectCallout">
              <a:avLst>
                <a:gd name="adj1" fmla="val 4281"/>
                <a:gd name="adj2" fmla="val 7736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Enhance measures on Health and Wellbeing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Enhance evidence-based occupational health services for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Include provision for good rest areas for staff in workforce plans</a:t>
              </a:r>
            </a:p>
          </p:txBody>
        </p:sp>
        <p:sp>
          <p:nvSpPr>
            <p:cNvPr id="10" name="Speech Bubble: Rectangle with Corners Rounded 9">
              <a:extLst>
                <a:ext uri="{FF2B5EF4-FFF2-40B4-BE49-F238E27FC236}">
                  <a16:creationId xmlns:a16="http://schemas.microsoft.com/office/drawing/2014/main" id="{3ACA5D1F-0596-4D6B-8293-D751611CE1AD}"/>
                </a:ext>
              </a:extLst>
            </p:cNvPr>
            <p:cNvSpPr/>
            <p:nvPr/>
          </p:nvSpPr>
          <p:spPr>
            <a:xfrm>
              <a:off x="6096000" y="4357984"/>
              <a:ext cx="2590800" cy="1414330"/>
            </a:xfrm>
            <a:prstGeom prst="wedgeRoundRectCallout">
              <a:avLst>
                <a:gd name="adj1" fmla="val -36567"/>
                <a:gd name="adj2" fmla="val -707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kumimoji="0" lang="en-GB" sz="1200" b="0" i="0" u="none" strike="noStrike" kern="1200" cap="none" spc="0" normalizeH="0" baseline="0" noProof="0">
                <a:ln>
                  <a:noFill/>
                </a:ln>
                <a:solidFill>
                  <a:srgbClr val="231F20"/>
                </a:solidFill>
                <a:effectLst/>
                <a:uLnTx/>
                <a:uFillTx/>
                <a:latin typeface="Arial" panose="020B0604020202020204"/>
                <a:ea typeface="+mn-lt"/>
                <a:cs typeface="Arial" panose="020B0604020202020204"/>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Provide education funding to ICBs</a:t>
              </a:r>
              <a:endParaRPr kumimoji="0" lang="en-US" sz="1800" b="0" i="0" u="none" strike="noStrike" kern="1200" cap="none" spc="0" normalizeH="0" baseline="0" noProof="0">
                <a:ln>
                  <a:noFill/>
                </a:ln>
                <a:solidFill>
                  <a:srgbClr val="231F20"/>
                </a:solidFill>
                <a:effectLst/>
                <a:uLnTx/>
                <a:uFillTx/>
                <a:latin typeface="Arial" panose="020B0604020202020204"/>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Commit to ongoing national funding for continuing professional development for staff</a:t>
              </a:r>
              <a:endParaRPr kumimoji="0" lang="en-GB" sz="1800" b="0" i="0" u="none" strike="noStrike" kern="1200" cap="none" spc="0" normalizeH="0" baseline="0" noProof="0">
                <a:ln>
                  <a:noFill/>
                </a:ln>
                <a:solidFill>
                  <a:srgbClr val="231F20"/>
                </a:solidFill>
                <a:effectLst/>
                <a:uLnTx/>
                <a:uFillTx/>
                <a:latin typeface="Arial" panose="020B060402020202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231F20"/>
                </a:solidFill>
                <a:effectLst/>
                <a:uLnTx/>
                <a:uFillTx/>
                <a:latin typeface="Arial" panose="020B0604020202020204"/>
                <a:ea typeface="+mn-ea"/>
                <a:cs typeface="Arial"/>
              </a:endParaRPr>
            </a:p>
          </p:txBody>
        </p:sp>
        <p:sp>
          <p:nvSpPr>
            <p:cNvPr id="11" name="Speech Bubble: Rectangle with Corners Rounded 10">
              <a:extLst>
                <a:ext uri="{FF2B5EF4-FFF2-40B4-BE49-F238E27FC236}">
                  <a16:creationId xmlns:a16="http://schemas.microsoft.com/office/drawing/2014/main" id="{FD4439A6-1126-43F9-AF77-7F8B1C3EE8B0}"/>
                </a:ext>
              </a:extLst>
            </p:cNvPr>
            <p:cNvSpPr/>
            <p:nvPr/>
          </p:nvSpPr>
          <p:spPr>
            <a:xfrm>
              <a:off x="7376532" y="1262783"/>
              <a:ext cx="3615102" cy="1190769"/>
            </a:xfrm>
            <a:prstGeom prst="wedgeRoundRectCallout">
              <a:avLst>
                <a:gd name="adj1" fmla="val -44100"/>
                <a:gd name="adj2" fmla="val 7209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Times New Roman" panose="02020603050405020304" pitchFamily="18" charset="0"/>
                  <a:cs typeface="Arial"/>
                </a:rPr>
                <a:t>Prioritise flexible and remote working </a:t>
              </a:r>
              <a:endParaRPr kumimoji="0" lang="en-GB" sz="1200" b="0" i="0" u="none" strike="noStrike" kern="1200" cap="none" spc="0" normalizeH="0" baseline="0" noProof="0">
                <a:ln>
                  <a:noFill/>
                </a:ln>
                <a:solidFill>
                  <a:srgbClr val="231F20"/>
                </a:solidFill>
                <a:effectLst/>
                <a:uLnTx/>
                <a:uFillTx/>
                <a:latin typeface="Arial" panose="020B0604020202020204"/>
                <a:ea typeface="Times New Roman" panose="02020603050405020304" pitchFamily="18" charset="0"/>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Use NHS Staff Passport and best practice on e-rostering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ea"/>
                  <a:cs typeface="Arial"/>
                </a:rPr>
                <a:t>Use collaborative staff banks across systems</a:t>
              </a:r>
            </a:p>
          </p:txBody>
        </p:sp>
        <p:sp>
          <p:nvSpPr>
            <p:cNvPr id="12" name="Speech Bubble: Rectangle with Corners Rounded 11">
              <a:extLst>
                <a:ext uri="{FF2B5EF4-FFF2-40B4-BE49-F238E27FC236}">
                  <a16:creationId xmlns:a16="http://schemas.microsoft.com/office/drawing/2014/main" id="{C8E6C09B-AD44-431C-AEE0-AA7202F1FFBA}"/>
                </a:ext>
              </a:extLst>
            </p:cNvPr>
            <p:cNvSpPr/>
            <p:nvPr/>
          </p:nvSpPr>
          <p:spPr>
            <a:xfrm>
              <a:off x="8980449" y="4300369"/>
              <a:ext cx="2731069" cy="1314018"/>
            </a:xfrm>
            <a:prstGeom prst="wedgeRoundRectCallout">
              <a:avLst>
                <a:gd name="adj1" fmla="val -36567"/>
                <a:gd name="adj2" fmla="val -707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a:ln>
                  <a:noFill/>
                </a:ln>
                <a:solidFill>
                  <a:srgbClr val="231F20"/>
                </a:solidFill>
                <a:effectLst/>
                <a:uLnTx/>
                <a:uFillTx/>
                <a:latin typeface="Arial" panose="020B0604020202020204"/>
                <a:ea typeface="+mn-lt"/>
                <a:cs typeface="Arial" panose="020B060402020202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mn-lt"/>
                  <a:cs typeface="Arial" panose="020B0604020202020204"/>
                </a:rPr>
                <a:t>Support multidisciplinary team development across organisational boundaries</a:t>
              </a:r>
              <a:endParaRPr kumimoji="0" lang="en-US" sz="1800" b="0" i="0" u="none" strike="noStrike" kern="1200" cap="none" spc="0" normalizeH="0" baseline="0" noProof="0">
                <a:ln>
                  <a:noFill/>
                </a:ln>
                <a:solidFill>
                  <a:srgbClr val="231F20"/>
                </a:solidFill>
                <a:effectLst/>
                <a:uLnTx/>
                <a:uFillTx/>
                <a:latin typeface="Arial" panose="020B0604020202020204"/>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a:ln>
                    <a:noFill/>
                  </a:ln>
                  <a:solidFill>
                    <a:srgbClr val="231F20"/>
                  </a:solidFill>
                  <a:effectLst/>
                  <a:uLnTx/>
                  <a:uFillTx/>
                  <a:latin typeface="Arial" panose="020B0604020202020204"/>
                  <a:ea typeface="Calibri"/>
                  <a:cs typeface="Arial"/>
                </a:rPr>
                <a:t>D</a:t>
              </a:r>
              <a:r>
                <a:rPr kumimoji="0" lang="en-GB" sz="1200" b="0" i="0" u="none" strike="noStrike" kern="1200" cap="none" spc="0" normalizeH="0" baseline="0" noProof="0" err="1">
                  <a:ln>
                    <a:noFill/>
                  </a:ln>
                  <a:solidFill>
                    <a:srgbClr val="231F20"/>
                  </a:solidFill>
                  <a:effectLst/>
                  <a:uLnTx/>
                  <a:uFillTx/>
                  <a:latin typeface="Arial" panose="020B0604020202020204"/>
                  <a:ea typeface="Calibri"/>
                  <a:cs typeface="Arial"/>
                </a:rPr>
                <a:t>eliver</a:t>
              </a:r>
              <a:r>
                <a:rPr kumimoji="0" lang="en-GB" sz="1200" b="0" i="0" u="none" strike="noStrike" kern="1200" cap="none" spc="0" normalizeH="0" baseline="0" noProof="0">
                  <a:ln>
                    <a:noFill/>
                  </a:ln>
                  <a:solidFill>
                    <a:srgbClr val="231F20"/>
                  </a:solidFill>
                  <a:effectLst/>
                  <a:uLnTx/>
                  <a:uFillTx/>
                  <a:latin typeface="Arial" panose="020B0604020202020204"/>
                  <a:ea typeface="Calibri"/>
                  <a:cs typeface="Arial"/>
                </a:rPr>
                <a:t> recommendations from the Messenger, Fuller and </a:t>
              </a:r>
              <a:r>
                <a:rPr kumimoji="0" lang="en-GB" sz="1200" b="0" i="0" u="none" strike="noStrike" kern="1200" cap="none" spc="0" normalizeH="0" baseline="0" noProof="0" err="1">
                  <a:ln>
                    <a:noFill/>
                  </a:ln>
                  <a:solidFill>
                    <a:srgbClr val="231F20"/>
                  </a:solidFill>
                  <a:effectLst/>
                  <a:uLnTx/>
                  <a:uFillTx/>
                  <a:latin typeface="Arial" panose="020B0604020202020204"/>
                  <a:ea typeface="Calibri"/>
                  <a:cs typeface="Arial"/>
                </a:rPr>
                <a:t>Kark</a:t>
              </a:r>
              <a:r>
                <a:rPr kumimoji="0" lang="en-GB" sz="1200" b="0" i="0" u="none" strike="noStrike" kern="1200" cap="none" spc="0" normalizeH="0" baseline="0" noProof="0">
                  <a:ln>
                    <a:noFill/>
                  </a:ln>
                  <a:solidFill>
                    <a:srgbClr val="231F20"/>
                  </a:solidFill>
                  <a:effectLst/>
                  <a:uLnTx/>
                  <a:uFillTx/>
                  <a:latin typeface="Arial" panose="020B0604020202020204"/>
                  <a:ea typeface="Calibri"/>
                  <a:cs typeface="Arial"/>
                </a:rPr>
                <a:t> reviews</a:t>
              </a:r>
            </a:p>
          </p:txBody>
        </p:sp>
      </p:grpSp>
      <p:sp>
        <p:nvSpPr>
          <p:cNvPr id="14" name="TextBox 13">
            <a:extLst>
              <a:ext uri="{FF2B5EF4-FFF2-40B4-BE49-F238E27FC236}">
                <a16:creationId xmlns:a16="http://schemas.microsoft.com/office/drawing/2014/main" id="{1578BE6E-F33B-6EF4-6B43-5A47F3FAD091}"/>
              </a:ext>
            </a:extLst>
          </p:cNvPr>
          <p:cNvSpPr txBox="1"/>
          <p:nvPr/>
        </p:nvSpPr>
        <p:spPr>
          <a:xfrm>
            <a:off x="752249" y="1351061"/>
            <a:ext cx="11167193"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231F20"/>
                </a:solidFill>
                <a:effectLst/>
                <a:uLnTx/>
                <a:uFillTx/>
                <a:latin typeface="Arial" panose="020B0604020202020204"/>
                <a:ea typeface="+mn-ea"/>
                <a:cs typeface="Arial" panose="020B0604020202020204" pitchFamily="34" charset="0"/>
              </a:rPr>
              <a:t>The chapter on retain sets out how we will build on the People Plan and aim to make the People Promise a reality. This will be an additive process.</a:t>
            </a:r>
          </a:p>
        </p:txBody>
      </p:sp>
      <p:sp>
        <p:nvSpPr>
          <p:cNvPr id="16" name="TextBox 15">
            <a:extLst>
              <a:ext uri="{FF2B5EF4-FFF2-40B4-BE49-F238E27FC236}">
                <a16:creationId xmlns:a16="http://schemas.microsoft.com/office/drawing/2014/main" id="{555878BE-88C7-7FF0-DBBF-79FB32977804}"/>
              </a:ext>
            </a:extLst>
          </p:cNvPr>
          <p:cNvSpPr txBox="1"/>
          <p:nvPr/>
        </p:nvSpPr>
        <p:spPr>
          <a:xfrm>
            <a:off x="784173" y="793276"/>
            <a:ext cx="10862395"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70C0"/>
                </a:solidFill>
                <a:effectLst/>
                <a:uLnTx/>
                <a:uFillTx/>
                <a:latin typeface="Arial" panose="020B0604020202020204"/>
                <a:ea typeface="Calibri" panose="020F0502020204030204" pitchFamily="34" charset="0"/>
                <a:cs typeface="+mn-cs"/>
              </a:rPr>
              <a:t>By improving culture, leadership and wellbeing, the aim is for 130,000 fewer staff to leave the NHS over the next 15 years. </a:t>
            </a:r>
            <a:endParaRPr kumimoji="0" lang="en-GB" sz="1400" b="0" i="0" u="none" strike="noStrike" kern="1200" cap="none" spc="0" normalizeH="0" baseline="0" noProof="0">
              <a:ln>
                <a:noFill/>
              </a:ln>
              <a:solidFill>
                <a:srgbClr val="0070C0"/>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3D81BB8C-2562-1BED-383D-2D7D70D747B5}"/>
              </a:ext>
            </a:extLst>
          </p:cNvPr>
          <p:cNvSpPr txBox="1"/>
          <p:nvPr/>
        </p:nvSpPr>
        <p:spPr>
          <a:xfrm>
            <a:off x="0" y="4173389"/>
            <a:ext cx="176916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231F20"/>
                </a:solidFill>
                <a:effectLst/>
                <a:uLnTx/>
                <a:uFillTx/>
                <a:latin typeface="Arial" panose="020B0604020202020204"/>
                <a:ea typeface="+mn-ea"/>
                <a:cs typeface="+mn-cs"/>
              </a:rPr>
              <a:t>NHS People Promise</a:t>
            </a:r>
          </a:p>
        </p:txBody>
      </p:sp>
      <p:sp>
        <p:nvSpPr>
          <p:cNvPr id="20" name="TextBox 19">
            <a:extLst>
              <a:ext uri="{FF2B5EF4-FFF2-40B4-BE49-F238E27FC236}">
                <a16:creationId xmlns:a16="http://schemas.microsoft.com/office/drawing/2014/main" id="{521C1ED8-C34A-7BAE-A834-D48B003D2E6F}"/>
              </a:ext>
            </a:extLst>
          </p:cNvPr>
          <p:cNvSpPr txBox="1"/>
          <p:nvPr/>
        </p:nvSpPr>
        <p:spPr>
          <a:xfrm>
            <a:off x="2487168" y="3602006"/>
            <a:ext cx="19751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31F20"/>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1238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C56DB2BA-70B2-47FB-9333-DD3CA7A27175}"/>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7526" y="0"/>
            <a:ext cx="1543795" cy="1560576"/>
          </a:xfrm>
          <a:prstGeom prst="rect">
            <a:avLst/>
          </a:prstGeom>
        </p:spPr>
      </p:pic>
      <p:sp>
        <p:nvSpPr>
          <p:cNvPr id="595" name="Text Placeholder 1"/>
          <p:cNvSpPr txBox="1"/>
          <p:nvPr/>
        </p:nvSpPr>
        <p:spPr>
          <a:xfrm>
            <a:off x="1108739" y="38900"/>
            <a:ext cx="10216896" cy="2526846"/>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9" rIns="45719">
            <a:spAutoFit/>
          </a:bodyPr>
          <a:lstStyle>
            <a:lvl1pPr algn="ctr" defTabSz="914400">
              <a:lnSpc>
                <a:spcPct val="90000"/>
              </a:lnSpc>
              <a:spcBef>
                <a:spcPts val="1000"/>
              </a:spcBef>
              <a:defRPr sz="4800" b="1">
                <a:solidFill>
                  <a:srgbClr val="0071CE"/>
                </a:solidFill>
              </a:defRPr>
            </a:lvl1pPr>
          </a:lstStyle>
          <a:p>
            <a:pPr hangingPunct="1"/>
            <a:r>
              <a:rPr lang="en-GB" sz="3200">
                <a:latin typeface="Calibri" panose="020F0502020204030204" pitchFamily="34" charset="0"/>
                <a:cs typeface="Calibri" panose="020F0502020204030204" pitchFamily="34" charset="0"/>
              </a:rPr>
              <a:t>International Retention </a:t>
            </a:r>
          </a:p>
          <a:p>
            <a:pPr hangingPunct="1"/>
            <a:r>
              <a:rPr lang="en-GB" sz="3200">
                <a:latin typeface="Calibri" panose="020F0502020204030204" pitchFamily="34" charset="0"/>
                <a:cs typeface="Calibri" panose="020F0502020204030204" pitchFamily="34" charset="0"/>
              </a:rPr>
              <a:t>#StayAndThrive</a:t>
            </a:r>
          </a:p>
          <a:p>
            <a:pPr hangingPunct="1"/>
            <a:r>
              <a:rPr lang="en-GB" sz="1800" b="0"/>
              <a:t>‘</a:t>
            </a:r>
            <a:r>
              <a:rPr lang="en-GB" sz="1800" b="0">
                <a:latin typeface="Calibri" panose="020F0502020204030204" pitchFamily="34" charset="0"/>
                <a:cs typeface="Calibri" panose="020F0502020204030204" pitchFamily="34" charset="0"/>
              </a:rPr>
              <a:t>Creating the conditions where internationally educated colleagues feel a strong sense of belonging, can thrive in their personal and professional life, whilst progressing in their careers’</a:t>
            </a:r>
          </a:p>
          <a:p>
            <a:endParaRPr/>
          </a:p>
        </p:txBody>
      </p:sp>
      <p:sp>
        <p:nvSpPr>
          <p:cNvPr id="3" name="Text Placeholder 1">
            <a:extLst>
              <a:ext uri="{FF2B5EF4-FFF2-40B4-BE49-F238E27FC236}">
                <a16:creationId xmlns:a16="http://schemas.microsoft.com/office/drawing/2014/main" id="{7AE5F45D-1860-495F-8792-805B4A9A3224}"/>
              </a:ext>
            </a:extLst>
          </p:cNvPr>
          <p:cNvSpPr txBox="1">
            <a:spLocks/>
          </p:cNvSpPr>
          <p:nvPr/>
        </p:nvSpPr>
        <p:spPr>
          <a:xfrm>
            <a:off x="1371980" y="449857"/>
            <a:ext cx="8528115" cy="751787"/>
          </a:xfrm>
          <a:prstGeom prst="rect">
            <a:avLst/>
          </a:prstGeom>
        </p:spPr>
        <p:txBody>
          <a:bodyPr>
            <a:normAutofit fontScale="70000" lnSpcReduction="20000"/>
          </a:bodyPr>
          <a:lstStyle>
            <a:lvl1pPr marL="228600" marR="0" indent="-228600" algn="l" defTabSz="694944" rtl="0" latinLnBrk="0">
              <a:lnSpc>
                <a:spcPct val="90000"/>
              </a:lnSpc>
              <a:spcBef>
                <a:spcPts val="700"/>
              </a:spcBef>
              <a:spcAft>
                <a:spcPts val="0"/>
              </a:spcAft>
              <a:buClrTx/>
              <a:buSzPct val="100000"/>
              <a:buFont typeface="Arial"/>
              <a:buChar char="•"/>
              <a:tabLst/>
              <a:defRPr sz="4560" b="0" i="0" u="none" strike="noStrike" cap="none" spc="0" baseline="0">
                <a:solidFill>
                  <a:srgbClr val="003087"/>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3087"/>
                </a:solidFill>
                <a:uFillTx/>
                <a:latin typeface="+mj-lt"/>
                <a:ea typeface="+mj-ea"/>
                <a:cs typeface="+mj-cs"/>
                <a:sym typeface="Arial"/>
              </a:defRPr>
            </a:lvl9pPr>
          </a:lstStyle>
          <a:p>
            <a:pPr algn="ctr" hangingPunct="1"/>
            <a:endParaRPr lang="en-GB" sz="8000"/>
          </a:p>
        </p:txBody>
      </p:sp>
      <p:pic>
        <p:nvPicPr>
          <p:cNvPr id="2" name="Picture 1">
            <a:extLst>
              <a:ext uri="{FF2B5EF4-FFF2-40B4-BE49-F238E27FC236}">
                <a16:creationId xmlns:a16="http://schemas.microsoft.com/office/drawing/2014/main" id="{6368DF27-3457-4273-8DB6-DE7880F59BDB}"/>
              </a:ext>
            </a:extLst>
          </p:cNvPr>
          <p:cNvPicPr>
            <a:picLocks noChangeAspect="1"/>
          </p:cNvPicPr>
          <p:nvPr/>
        </p:nvPicPr>
        <p:blipFill>
          <a:blip r:embed="rId4"/>
          <a:stretch>
            <a:fillRect/>
          </a:stretch>
        </p:blipFill>
        <p:spPr>
          <a:xfrm>
            <a:off x="11043475" y="487041"/>
            <a:ext cx="809625" cy="390525"/>
          </a:xfrm>
          <a:prstGeom prst="rect">
            <a:avLst/>
          </a:prstGeom>
        </p:spPr>
      </p:pic>
      <p:pic>
        <p:nvPicPr>
          <p:cNvPr id="5" name="Picture 4">
            <a:extLst>
              <a:ext uri="{FF2B5EF4-FFF2-40B4-BE49-F238E27FC236}">
                <a16:creationId xmlns:a16="http://schemas.microsoft.com/office/drawing/2014/main" id="{C83EBDE0-089E-44C3-B774-8661CF4959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8057" y="1753644"/>
            <a:ext cx="4815885" cy="86608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B30E0E3-3F1B-4DC3-9023-ADC7C801DDB7}"/>
              </a:ext>
            </a:extLst>
          </p:cNvPr>
          <p:cNvSpPr/>
          <p:nvPr/>
        </p:nvSpPr>
        <p:spPr>
          <a:xfrm>
            <a:off x="5974813" y="3244334"/>
            <a:ext cx="242374"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p>
        </p:txBody>
      </p:sp>
      <p:sp>
        <p:nvSpPr>
          <p:cNvPr id="8" name="Rectangle 7">
            <a:extLst>
              <a:ext uri="{FF2B5EF4-FFF2-40B4-BE49-F238E27FC236}">
                <a16:creationId xmlns:a16="http://schemas.microsoft.com/office/drawing/2014/main" id="{249D1589-E997-450F-969F-DB3FC0814681}"/>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9" name="Rectangle 8">
            <a:extLst>
              <a:ext uri="{FF2B5EF4-FFF2-40B4-BE49-F238E27FC236}">
                <a16:creationId xmlns:a16="http://schemas.microsoft.com/office/drawing/2014/main" id="{B53089F8-3C97-4033-96A4-4BA718327A29}"/>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pic>
        <p:nvPicPr>
          <p:cNvPr id="12" name="Picture 11">
            <a:extLst>
              <a:ext uri="{FF2B5EF4-FFF2-40B4-BE49-F238E27FC236}">
                <a16:creationId xmlns:a16="http://schemas.microsoft.com/office/drawing/2014/main" id="{7ECD3FB3-94E7-E227-3584-C3ADD3945D7A}"/>
              </a:ext>
            </a:extLst>
          </p:cNvPr>
          <p:cNvPicPr>
            <a:picLocks noChangeAspect="1"/>
          </p:cNvPicPr>
          <p:nvPr/>
        </p:nvPicPr>
        <p:blipFill>
          <a:blip r:embed="rId6"/>
          <a:stretch>
            <a:fillRect/>
          </a:stretch>
        </p:blipFill>
        <p:spPr>
          <a:xfrm>
            <a:off x="9634799" y="90925"/>
            <a:ext cx="1058058" cy="1087046"/>
          </a:xfrm>
          <a:prstGeom prst="rect">
            <a:avLst/>
          </a:prstGeom>
        </p:spPr>
      </p:pic>
      <p:sp>
        <p:nvSpPr>
          <p:cNvPr id="10" name="Rectangle 9">
            <a:extLst>
              <a:ext uri="{FF2B5EF4-FFF2-40B4-BE49-F238E27FC236}">
                <a16:creationId xmlns:a16="http://schemas.microsoft.com/office/drawing/2014/main" id="{946581AB-7B52-062B-CAE6-D59F07D507F0}"/>
              </a:ext>
            </a:extLst>
          </p:cNvPr>
          <p:cNvSpPr/>
          <p:nvPr/>
        </p:nvSpPr>
        <p:spPr>
          <a:xfrm>
            <a:off x="321975" y="2699483"/>
            <a:ext cx="5774025" cy="4067594"/>
          </a:xfrm>
          <a:prstGeom prst="rect">
            <a:avLst/>
          </a:prstGeom>
          <a:solidFill>
            <a:schemeClr val="tx1">
              <a:lumMod val="20000"/>
              <a:lumOff val="80000"/>
            </a:schemeClr>
          </a:solidFill>
          <a:ln w="19050">
            <a:solidFill>
              <a:schemeClr val="tx2"/>
            </a:solidFill>
          </a:ln>
        </p:spPr>
        <p:txBody>
          <a:bodyPr wrap="square" lIns="91440" tIns="45720" rIns="91440" bIns="45720" anchor="t">
            <a:noAutofit/>
          </a:bodyPr>
          <a:lstStyle/>
          <a:p>
            <a:pPr algn="l"/>
            <a:r>
              <a:rPr lang="en-GB" sz="1500" b="1" kern="100">
                <a:solidFill>
                  <a:schemeClr val="tx1">
                    <a:lumMod val="50000"/>
                  </a:schemeClr>
                </a:solidFill>
                <a:effectLst/>
                <a:latin typeface="+mj-lt"/>
                <a:ea typeface="Calibri" panose="020F0502020204030204" pitchFamily="34" charset="0"/>
                <a:cs typeface="Times New Roman" panose="02020603050405020304" pitchFamily="18" charset="0"/>
              </a:rPr>
              <a:t>National #StayandThrive community of action, an innovative transformation programme</a:t>
            </a:r>
          </a:p>
          <a:p>
            <a:pPr algn="l"/>
            <a:endParaRPr lang="en-GB" sz="1500" kern="100">
              <a:solidFill>
                <a:schemeClr val="tx1">
                  <a:lumMod val="50000"/>
                </a:schemeClr>
              </a:solidFill>
              <a:latin typeface="+mj-lt"/>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GB" sz="1500" kern="100">
                <a:solidFill>
                  <a:schemeClr val="tx1">
                    <a:lumMod val="50000"/>
                  </a:schemeClr>
                </a:solidFill>
                <a:effectLst/>
                <a:latin typeface="+mj-lt"/>
                <a:ea typeface="Calibri" panose="020F0502020204030204" pitchFamily="34" charset="0"/>
                <a:cs typeface="Times New Roman" panose="02020603050405020304" pitchFamily="18" charset="0"/>
              </a:rPr>
              <a:t>The community has a shared purpose to educate, inspire and facilitate local employers to create conditions for internationally educated colleagues to thrive in their personal and professional lives. </a:t>
            </a:r>
          </a:p>
          <a:p>
            <a:pPr marL="285750" indent="-285750" algn="l">
              <a:buFont typeface="Arial" panose="020B0604020202020204" pitchFamily="34" charset="0"/>
              <a:buChar char="•"/>
            </a:pPr>
            <a:r>
              <a:rPr lang="en-GB" sz="1500" kern="100">
                <a:solidFill>
                  <a:schemeClr val="tx1">
                    <a:lumMod val="50000"/>
                  </a:schemeClr>
                </a:solidFill>
                <a:effectLst/>
                <a:latin typeface="+mj-lt"/>
                <a:ea typeface="Calibri" panose="020F0502020204030204" pitchFamily="34" charset="0"/>
                <a:cs typeface="Times New Roman" panose="02020603050405020304" pitchFamily="18" charset="0"/>
              </a:rPr>
              <a:t>Research has underpinned the community alongside improvement methodology to facilitate and embed continuous learning.  </a:t>
            </a:r>
            <a:endParaRPr lang="en-GB" sz="1500" kern="100">
              <a:solidFill>
                <a:schemeClr val="tx1">
                  <a:lumMod val="50000"/>
                </a:schemeClr>
              </a:solidFill>
              <a:latin typeface="+mj-lt"/>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pPr>
            <a:r>
              <a:rPr lang="en-GB" sz="1500" kern="100">
                <a:solidFill>
                  <a:schemeClr val="tx1">
                    <a:lumMod val="50000"/>
                  </a:schemeClr>
                </a:solidFill>
                <a:effectLst/>
                <a:latin typeface="+mj-lt"/>
                <a:ea typeface="Calibri" panose="020F0502020204030204" pitchFamily="34" charset="0"/>
                <a:cs typeface="Times New Roman" panose="02020603050405020304" pitchFamily="18" charset="0"/>
              </a:rPr>
              <a:t>The community has enabled positive action and has helped, listened, involved, respected and learned from the contribution of those with lived experience.  </a:t>
            </a:r>
          </a:p>
          <a:p>
            <a:pPr marL="285750" indent="-285750" algn="l">
              <a:buFont typeface="Arial" panose="020B0604020202020204" pitchFamily="34" charset="0"/>
              <a:buChar char="•"/>
            </a:pPr>
            <a:r>
              <a:rPr lang="en-GB" sz="1500" kern="100">
                <a:solidFill>
                  <a:schemeClr val="tx1">
                    <a:lumMod val="50000"/>
                  </a:schemeClr>
                </a:solidFill>
                <a:effectLst/>
                <a:latin typeface="+mj-lt"/>
                <a:ea typeface="Calibri" panose="020F0502020204030204" pitchFamily="34" charset="0"/>
                <a:cs typeface="Times New Roman" panose="02020603050405020304" pitchFamily="18" charset="0"/>
              </a:rPr>
              <a:t>Interventions have covered for example, change management, engagement, H&amp;WB, reward/recognition and career development.</a:t>
            </a:r>
          </a:p>
        </p:txBody>
      </p:sp>
      <p:sp>
        <p:nvSpPr>
          <p:cNvPr id="13" name="Rectangle 12">
            <a:extLst>
              <a:ext uri="{FF2B5EF4-FFF2-40B4-BE49-F238E27FC236}">
                <a16:creationId xmlns:a16="http://schemas.microsoft.com/office/drawing/2014/main" id="{99B0B167-A994-36C6-FEF2-4C3C5A0AD1A3}"/>
              </a:ext>
            </a:extLst>
          </p:cNvPr>
          <p:cNvSpPr/>
          <p:nvPr/>
        </p:nvSpPr>
        <p:spPr>
          <a:xfrm>
            <a:off x="6359703" y="2699482"/>
            <a:ext cx="5661156" cy="4078342"/>
          </a:xfrm>
          <a:prstGeom prst="rect">
            <a:avLst/>
          </a:prstGeom>
          <a:solidFill>
            <a:schemeClr val="tx1">
              <a:lumMod val="20000"/>
              <a:lumOff val="80000"/>
            </a:schemeClr>
          </a:solidFill>
          <a:ln w="19050">
            <a:solidFill>
              <a:schemeClr val="tx2"/>
            </a:solidFill>
          </a:ln>
        </p:spPr>
        <p:txBody>
          <a:bodyPr wrap="square" lIns="91440" tIns="45720" rIns="91440" bIns="45720" anchor="t">
            <a:noAutofit/>
          </a:bodyPr>
          <a:lstStyle/>
          <a:p>
            <a:pPr algn="l"/>
            <a:r>
              <a:rPr lang="en-GB" sz="1550" b="1" kern="100">
                <a:solidFill>
                  <a:schemeClr val="tx1">
                    <a:lumMod val="50000"/>
                  </a:schemeClr>
                </a:solidFill>
                <a:effectLst/>
                <a:latin typeface="+mj-lt"/>
                <a:ea typeface="Calibri" panose="020F0502020204030204" pitchFamily="34" charset="0"/>
                <a:cs typeface="Times New Roman" panose="02020603050405020304" pitchFamily="18" charset="0"/>
              </a:rPr>
              <a:t>Progress and Impact </a:t>
            </a:r>
          </a:p>
          <a:p>
            <a:pPr algn="l"/>
            <a:endParaRPr lang="en-GB" sz="1550" b="1" kern="100">
              <a:solidFill>
                <a:schemeClr val="tx1">
                  <a:lumMod val="50000"/>
                </a:schemeClr>
              </a:solidFill>
              <a:effectLst/>
              <a:latin typeface="+mj-lt"/>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tabLst>
                <a:tab pos="457200" algn="l"/>
              </a:tabLst>
            </a:pPr>
            <a:r>
              <a:rPr lang="en-GB" sz="1550" kern="100">
                <a:solidFill>
                  <a:schemeClr val="tx1">
                    <a:lumMod val="50000"/>
                  </a:schemeClr>
                </a:solidFill>
                <a:effectLst/>
                <a:latin typeface="+mj-lt"/>
                <a:ea typeface="Calibri" panose="020F0502020204030204" pitchFamily="34" charset="0"/>
                <a:cs typeface="Times New Roman" panose="02020603050405020304" pitchFamily="18" charset="0"/>
              </a:rPr>
              <a:t>National network </a:t>
            </a:r>
            <a:r>
              <a:rPr lang="en-GB" sz="1550" b="1" kern="100">
                <a:solidFill>
                  <a:schemeClr val="tx1">
                    <a:lumMod val="50000"/>
                  </a:schemeClr>
                </a:solidFill>
                <a:effectLst/>
                <a:latin typeface="+mj-lt"/>
                <a:ea typeface="Calibri" panose="020F0502020204030204" pitchFamily="34" charset="0"/>
                <a:cs typeface="Times New Roman" panose="02020603050405020304" pitchFamily="18" charset="0"/>
              </a:rPr>
              <a:t>spanning 7 regions</a:t>
            </a:r>
            <a:r>
              <a:rPr lang="en-GB" sz="1550" kern="100">
                <a:solidFill>
                  <a:schemeClr val="tx1">
                    <a:lumMod val="50000"/>
                  </a:schemeClr>
                </a:solidFill>
                <a:effectLst/>
                <a:latin typeface="+mj-lt"/>
                <a:ea typeface="Calibri" panose="020F0502020204030204" pitchFamily="34" charset="0"/>
                <a:cs typeface="Times New Roman" panose="02020603050405020304" pitchFamily="18" charset="0"/>
              </a:rPr>
              <a:t>; Nurses, Midwives, AHP’s, Medics</a:t>
            </a:r>
          </a:p>
          <a:p>
            <a:pPr marL="285750" indent="-285750">
              <a:buFont typeface="Arial" panose="020B0604020202020204" pitchFamily="34" charset="0"/>
              <a:buChar char="•"/>
            </a:pPr>
            <a:r>
              <a:rPr lang="en-GB" sz="1550" b="1" kern="100">
                <a:solidFill>
                  <a:schemeClr val="tx1">
                    <a:lumMod val="50000"/>
                  </a:schemeClr>
                </a:solidFill>
                <a:effectLst/>
                <a:latin typeface="+mj-lt"/>
                <a:ea typeface="Calibri" panose="020F0502020204030204" pitchFamily="34" charset="0"/>
                <a:cs typeface="Times New Roman" panose="02020603050405020304" pitchFamily="18" charset="0"/>
              </a:rPr>
              <a:t>7 learning events </a:t>
            </a:r>
            <a:r>
              <a:rPr lang="en-GB" sz="1550" kern="100">
                <a:solidFill>
                  <a:schemeClr val="tx1">
                    <a:lumMod val="50000"/>
                  </a:schemeClr>
                </a:solidFill>
                <a:effectLst/>
                <a:latin typeface="+mj-lt"/>
                <a:ea typeface="Calibri" panose="020F0502020204030204" pitchFamily="34" charset="0"/>
                <a:cs typeface="Times New Roman" panose="02020603050405020304" pitchFamily="18" charset="0"/>
              </a:rPr>
              <a:t>delivered with over </a:t>
            </a:r>
            <a:r>
              <a:rPr lang="en-GB" sz="1550" b="1" kern="100">
                <a:solidFill>
                  <a:schemeClr val="tx1">
                    <a:lumMod val="50000"/>
                  </a:schemeClr>
                </a:solidFill>
                <a:effectLst/>
                <a:latin typeface="+mj-lt"/>
                <a:ea typeface="Calibri" panose="020F0502020204030204" pitchFamily="34" charset="0"/>
                <a:cs typeface="Times New Roman" panose="02020603050405020304" pitchFamily="18" charset="0"/>
              </a:rPr>
              <a:t>1000 attendees </a:t>
            </a:r>
            <a:r>
              <a:rPr lang="en-GB" sz="1550" kern="100">
                <a:solidFill>
                  <a:schemeClr val="tx1">
                    <a:lumMod val="50000"/>
                  </a:schemeClr>
                </a:solidFill>
                <a:effectLst/>
                <a:latin typeface="+mj-lt"/>
                <a:ea typeface="Calibri" panose="020F0502020204030204" pitchFamily="34" charset="0"/>
                <a:cs typeface="Times New Roman" panose="02020603050405020304" pitchFamily="18" charset="0"/>
              </a:rPr>
              <a:t>and </a:t>
            </a:r>
            <a:r>
              <a:rPr lang="en-GB" sz="1550" b="1" kern="100">
                <a:solidFill>
                  <a:schemeClr val="tx1">
                    <a:lumMod val="50000"/>
                  </a:schemeClr>
                </a:solidFill>
                <a:effectLst/>
                <a:latin typeface="+mj-lt"/>
                <a:ea typeface="Calibri" panose="020F0502020204030204" pitchFamily="34" charset="0"/>
                <a:cs typeface="Times New Roman" panose="02020603050405020304" pitchFamily="18" charset="0"/>
              </a:rPr>
              <a:t>50 ‘drumbeat calls</a:t>
            </a:r>
            <a:r>
              <a:rPr lang="en-GB" sz="1550" kern="100">
                <a:solidFill>
                  <a:schemeClr val="tx1">
                    <a:lumMod val="50000"/>
                  </a:schemeClr>
                </a:solidFill>
                <a:effectLst/>
                <a:latin typeface="+mj-lt"/>
                <a:ea typeface="Calibri" panose="020F0502020204030204" pitchFamily="34" charset="0"/>
                <a:cs typeface="Times New Roman" panose="02020603050405020304" pitchFamily="18" charset="0"/>
              </a:rPr>
              <a:t>’ enabling the sharing of great practice</a:t>
            </a:r>
          </a:p>
          <a:p>
            <a:pPr marL="285750" indent="-285750">
              <a:buFont typeface="Arial" panose="020B0604020202020204" pitchFamily="34" charset="0"/>
              <a:buChar char="•"/>
            </a:pPr>
            <a:r>
              <a:rPr lang="en-GB" sz="1550" kern="100">
                <a:solidFill>
                  <a:schemeClr val="tx1">
                    <a:lumMod val="50000"/>
                  </a:schemeClr>
                </a:solidFill>
                <a:effectLst/>
                <a:latin typeface="+mj-lt"/>
                <a:ea typeface="Calibri" panose="020F0502020204030204" pitchFamily="34" charset="0"/>
                <a:cs typeface="Times New Roman" panose="02020603050405020304" pitchFamily="18" charset="0"/>
              </a:rPr>
              <a:t>#StayAndThrive WhatsApp community.</a:t>
            </a:r>
          </a:p>
          <a:p>
            <a:pPr marL="285750" indent="-285750">
              <a:buFont typeface="Arial" panose="020B0604020202020204" pitchFamily="34" charset="0"/>
              <a:buChar char="•"/>
            </a:pPr>
            <a:r>
              <a:rPr lang="en-GB" sz="1550" b="1" kern="100">
                <a:solidFill>
                  <a:schemeClr val="tx1">
                    <a:lumMod val="50000"/>
                  </a:schemeClr>
                </a:solidFill>
                <a:effectLst/>
                <a:latin typeface="+mj-lt"/>
                <a:ea typeface="Calibri" panose="020F0502020204030204" pitchFamily="34" charset="0"/>
                <a:cs typeface="Times New Roman" panose="02020603050405020304" pitchFamily="18" charset="0"/>
              </a:rPr>
              <a:t>9 Leading Inclusive Cultures Action Learning Sets</a:t>
            </a:r>
          </a:p>
          <a:p>
            <a:pPr marL="285750" indent="-285750">
              <a:buFont typeface="Arial" panose="020B0604020202020204" pitchFamily="34" charset="0"/>
              <a:buChar char="•"/>
            </a:pPr>
            <a:r>
              <a:rPr lang="en-GB" sz="1550" b="1" i="0" u="none" strike="noStrike">
                <a:solidFill>
                  <a:schemeClr val="tx1">
                    <a:lumMod val="50000"/>
                  </a:schemeClr>
                </a:solidFill>
                <a:effectLst/>
                <a:latin typeface="+mj-lt"/>
                <a:cs typeface="Arial" panose="020B0604020202020204" pitchFamily="34" charset="0"/>
              </a:rPr>
              <a:t>100% of participants in action learning sets agree that the programme has enabled them to explore their team culture, leadership style, values and beliefs. ​ </a:t>
            </a:r>
            <a:r>
              <a:rPr lang="en-GB" sz="1550" b="1" i="0">
                <a:solidFill>
                  <a:schemeClr val="tx1">
                    <a:lumMod val="50000"/>
                  </a:schemeClr>
                </a:solidFill>
                <a:effectLst/>
                <a:latin typeface="+mj-lt"/>
                <a:cs typeface="Arial" panose="020B0604020202020204" pitchFamily="34" charset="0"/>
              </a:rPr>
              <a:t>​</a:t>
            </a:r>
            <a:endParaRPr lang="en-GB" sz="1550" b="1" kern="100">
              <a:solidFill>
                <a:schemeClr val="tx1">
                  <a:lumMod val="50000"/>
                </a:schemeClr>
              </a:solidFill>
              <a:effectLst/>
              <a:latin typeface="+mj-lt"/>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1550" kern="100">
                <a:solidFill>
                  <a:schemeClr val="tx1">
                    <a:lumMod val="50000"/>
                  </a:schemeClr>
                </a:solidFill>
                <a:effectLst/>
                <a:latin typeface="+mj-lt"/>
                <a:ea typeface="Calibri" panose="020F0502020204030204" pitchFamily="34" charset="0"/>
                <a:cs typeface="Times New Roman" panose="02020603050405020304" pitchFamily="18" charset="0"/>
              </a:rPr>
              <a:t>Direct support offers to providers, </a:t>
            </a:r>
            <a:r>
              <a:rPr lang="en-GB" sz="1550" b="1" kern="100">
                <a:solidFill>
                  <a:schemeClr val="tx1">
                    <a:lumMod val="50000"/>
                  </a:schemeClr>
                </a:solidFill>
                <a:effectLst/>
                <a:latin typeface="+mj-lt"/>
                <a:ea typeface="Calibri" panose="020F0502020204030204" pitchFamily="34" charset="0"/>
                <a:cs typeface="Times New Roman" panose="02020603050405020304" pitchFamily="18" charset="0"/>
              </a:rPr>
              <a:t>123 bids for an innovation fund granted </a:t>
            </a:r>
          </a:p>
          <a:p>
            <a:pPr marL="285750" indent="-285750">
              <a:buFont typeface="Arial" panose="020B0604020202020204" pitchFamily="34" charset="0"/>
              <a:buChar char="•"/>
            </a:pPr>
            <a:r>
              <a:rPr lang="en-GB" sz="1550" kern="100">
                <a:solidFill>
                  <a:schemeClr val="tx1">
                    <a:lumMod val="50000"/>
                  </a:schemeClr>
                </a:solidFill>
                <a:effectLst/>
                <a:latin typeface="+mj-lt"/>
                <a:ea typeface="Calibri" panose="020F0502020204030204" pitchFamily="34" charset="0"/>
                <a:cs typeface="Times New Roman" panose="02020603050405020304" pitchFamily="18" charset="0"/>
              </a:rPr>
              <a:t>Co-production of a bundle of international retention interventions</a:t>
            </a:r>
          </a:p>
          <a:p>
            <a:pPr marL="285750" indent="-285750">
              <a:buFont typeface="Arial" panose="020B0604020202020204" pitchFamily="34" charset="0"/>
              <a:buChar char="•"/>
            </a:pPr>
            <a:r>
              <a:rPr lang="en-US" sz="1550" kern="100" err="1">
                <a:solidFill>
                  <a:schemeClr val="tx1">
                    <a:lumMod val="50000"/>
                  </a:schemeClr>
                </a:solidFill>
                <a:effectLst/>
                <a:latin typeface="+mj-lt"/>
                <a:ea typeface="Calibri" panose="020F0502020204030204" pitchFamily="34" charset="0"/>
                <a:cs typeface="Times New Roman" panose="02020603050405020304" pitchFamily="18" charset="0"/>
              </a:rPr>
              <a:t>WeCommunities</a:t>
            </a:r>
            <a:r>
              <a:rPr lang="en-US" sz="1550" kern="100">
                <a:solidFill>
                  <a:schemeClr val="tx1">
                    <a:lumMod val="50000"/>
                  </a:schemeClr>
                </a:solidFill>
                <a:effectLst/>
                <a:latin typeface="+mj-lt"/>
                <a:ea typeface="Calibri" panose="020F0502020204030204" pitchFamily="34" charset="0"/>
                <a:cs typeface="Times New Roman" panose="02020603050405020304" pitchFamily="18" charset="0"/>
              </a:rPr>
              <a:t> Twitter takeover </a:t>
            </a:r>
            <a:r>
              <a:rPr lang="en-US" sz="1550" b="1" kern="100">
                <a:solidFill>
                  <a:schemeClr val="tx1">
                    <a:lumMod val="50000"/>
                  </a:schemeClr>
                </a:solidFill>
                <a:effectLst/>
                <a:latin typeface="+mj-lt"/>
                <a:ea typeface="Calibri" panose="020F0502020204030204" pitchFamily="34" charset="0"/>
                <a:cs typeface="Times New Roman" panose="02020603050405020304" pitchFamily="18" charset="0"/>
              </a:rPr>
              <a:t>reaching over 2,750,000 </a:t>
            </a:r>
          </a:p>
          <a:p>
            <a:pPr algn="l"/>
            <a:endParaRPr lang="en-GB" sz="1600" b="1" kern="100">
              <a:solidFill>
                <a:schemeClr val="tx1">
                  <a:lumMod val="50000"/>
                </a:schemeClr>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15860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861AC2-9D3B-79BB-8118-FA21B0EB85D6}"/>
              </a:ext>
            </a:extLst>
          </p:cNvPr>
          <p:cNvSpPr txBox="1"/>
          <p:nvPr/>
        </p:nvSpPr>
        <p:spPr>
          <a:xfrm>
            <a:off x="1025238" y="3974206"/>
            <a:ext cx="10547926" cy="1569660"/>
          </a:xfrm>
          <a:prstGeom prst="rect">
            <a:avLst/>
          </a:prstGeom>
          <a:noFill/>
        </p:spPr>
        <p:txBody>
          <a:bodyPr wrap="square" rtlCol="0">
            <a:spAutoFit/>
          </a:bodyPr>
          <a:lstStyle/>
          <a:p>
            <a:r>
              <a:rPr lang="en-GB" sz="9600">
                <a:solidFill>
                  <a:schemeClr val="accent3">
                    <a:lumMod val="75000"/>
                  </a:schemeClr>
                </a:solidFill>
              </a:rPr>
              <a:t>System to System</a:t>
            </a:r>
          </a:p>
        </p:txBody>
      </p:sp>
      <p:sp>
        <p:nvSpPr>
          <p:cNvPr id="2" name="Google Shape;141;g227a5c962d9_0_43">
            <a:extLst>
              <a:ext uri="{FF2B5EF4-FFF2-40B4-BE49-F238E27FC236}">
                <a16:creationId xmlns:a16="http://schemas.microsoft.com/office/drawing/2014/main" id="{17D90082-7F05-C352-4B76-25A8B26B60E5}"/>
              </a:ext>
            </a:extLst>
          </p:cNvPr>
          <p:cNvSpPr txBox="1">
            <a:spLocks/>
          </p:cNvSpPr>
          <p:nvPr/>
        </p:nvSpPr>
        <p:spPr>
          <a:xfrm>
            <a:off x="432000" y="1661034"/>
            <a:ext cx="10959877" cy="4212529"/>
          </a:xfrm>
          <a:prstGeom prst="rect">
            <a:avLst/>
          </a:prstGeom>
        </p:spPr>
        <p:txBody>
          <a:bodyPr spcFirstLastPara="1" vert="horz" wrap="square" lIns="171450" tIns="91425" rIns="91425" bIns="91425" rtlCol="0" anchor="t" anchorCtr="0">
            <a:normAutofit/>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231F20"/>
              </a:buClr>
              <a:buSzTx/>
              <a:buFont typeface="Arial" panose="020B0604020202020204" pitchFamily="34" charset="0"/>
              <a:buNone/>
              <a:tabLst/>
              <a:defRPr/>
            </a:pPr>
            <a:endParaRPr kumimoji="0" lang="en-GB" sz="2200" b="0" i="0" u="none" strike="noStrike" kern="1200" cap="none" spc="0" normalizeH="0" baseline="0" noProof="0">
              <a:ln>
                <a:noFill/>
              </a:ln>
              <a:solidFill>
                <a:srgbClr val="425563"/>
              </a:solidFill>
              <a:effectLst/>
              <a:uLnTx/>
              <a:uFillTx/>
              <a:latin typeface="Arial" panose="020B0604020202020204"/>
              <a:ea typeface="+mn-ea"/>
              <a:cs typeface="+mn-cs"/>
            </a:endParaRPr>
          </a:p>
        </p:txBody>
      </p:sp>
      <p:pic>
        <p:nvPicPr>
          <p:cNvPr id="5" name="Graphic 4" descr="Handshake outline">
            <a:extLst>
              <a:ext uri="{FF2B5EF4-FFF2-40B4-BE49-F238E27FC236}">
                <a16:creationId xmlns:a16="http://schemas.microsoft.com/office/drawing/2014/main" id="{BDCFBBDA-6D71-58C0-F0DC-E03ECE2616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51481" y="1222306"/>
            <a:ext cx="3489037" cy="3489037"/>
          </a:xfrm>
          <a:prstGeom prst="rect">
            <a:avLst/>
          </a:prstGeom>
        </p:spPr>
      </p:pic>
      <p:sp>
        <p:nvSpPr>
          <p:cNvPr id="7" name="Title 6">
            <a:extLst>
              <a:ext uri="{FF2B5EF4-FFF2-40B4-BE49-F238E27FC236}">
                <a16:creationId xmlns:a16="http://schemas.microsoft.com/office/drawing/2014/main" id="{E476B0A4-2B42-D8AF-6E3A-549DEB771B2F}"/>
              </a:ext>
            </a:extLst>
          </p:cNvPr>
          <p:cNvSpPr>
            <a:spLocks noGrp="1"/>
          </p:cNvSpPr>
          <p:nvPr>
            <p:ph type="title"/>
          </p:nvPr>
        </p:nvSpPr>
        <p:spPr/>
        <p:txBody>
          <a:bodyPr/>
          <a:lstStyle/>
          <a:p>
            <a:r>
              <a:rPr lang="en-GB">
                <a:solidFill>
                  <a:schemeClr val="bg2"/>
                </a:solidFill>
              </a:rPr>
              <a:t>Why work with a system? </a:t>
            </a:r>
          </a:p>
        </p:txBody>
      </p:sp>
    </p:spTree>
    <p:extLst>
      <p:ext uri="{BB962C8B-B14F-4D97-AF65-F5344CB8AC3E}">
        <p14:creationId xmlns:p14="http://schemas.microsoft.com/office/powerpoint/2010/main" val="314999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06c3c85a-e57a-492a-8a8e-a6b5c52480c7">
      <UserInfo>
        <DisplayName>SharingLinks.2082c184-55a2-43af-a312-d43a5e71a1d8.Flexible.3b2d7e2c-597f-4ca6-8e36-9e29190a6d76</DisplayName>
        <AccountId>365</AccountId>
        <AccountType/>
      </UserInfo>
      <UserInfo>
        <DisplayName>WHEELER2, Ian (NHS ENGLAND - T1510)</DisplayName>
        <AccountId>57</AccountId>
        <AccountType/>
      </UserInfo>
      <UserInfo>
        <DisplayName>CHAKRABORTY, Nandini (LEICESTERSHIRE PARTNERSHIP NHS TRUST)</DisplayName>
        <AccountId>2271</AccountId>
        <AccountType/>
      </UserInfo>
      <UserInfo>
        <DisplayName>Bankas, Henrietta (NHS ENGLAND - T1510)</DisplayName>
        <AccountId>133</AccountId>
        <AccountType/>
      </UserInfo>
      <UserInfo>
        <DisplayName>THOMPSON, Michelle (NHS ENGLAND - T1510)</DisplayName>
        <AccountId>87</AccountId>
        <AccountType/>
      </UserInfo>
    </SharedWithUsers>
    <TaxCatchAll xmlns="06c3c85a-e57a-492a-8a8e-a6b5c52480c7" xsi:nil="true"/>
    <lcf76f155ced4ddcb4097134ff3c332f xmlns="6545576d-dafa-498f-8783-cb2839012e56">
      <Terms xmlns="http://schemas.microsoft.com/office/infopath/2007/PartnerControls"/>
    </lcf76f155ced4ddcb4097134ff3c332f>
    <Comments xmlns="6545576d-dafa-498f-8783-cb2839012e56" xsi:nil="true"/>
    <IconOverlay xmlns="http://schemas.microsoft.com/sharepoint/v4" xsi:nil="true"/>
    <_Flow_SignoffStatus xmlns="6545576d-dafa-498f-8783-cb2839012e56" xsi:nil="true"/>
    <Date xmlns="6545576d-dafa-498f-8783-cb2839012e56" xsi:nil="true"/>
    <FinanceComments xmlns="6545576d-dafa-498f-8783-cb2839012e5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4DD9C243D6C134CBE55E9C66024AAAB" ma:contentTypeVersion="23" ma:contentTypeDescription="Create a new document." ma:contentTypeScope="" ma:versionID="09222cb8ee315c15ab2d70432440a0c9">
  <xsd:schema xmlns:xsd="http://www.w3.org/2001/XMLSchema" xmlns:xs="http://www.w3.org/2001/XMLSchema" xmlns:p="http://schemas.microsoft.com/office/2006/metadata/properties" xmlns:ns2="6545576d-dafa-498f-8783-cb2839012e56" xmlns:ns3="06c3c85a-e57a-492a-8a8e-a6b5c52480c7" xmlns:ns4="http://schemas.microsoft.com/sharepoint/v4" targetNamespace="http://schemas.microsoft.com/office/2006/metadata/properties" ma:root="true" ma:fieldsID="0bb93e54c1ad920c47f2e186b6961fee" ns2:_="" ns3:_="" ns4:_="">
    <xsd:import namespace="6545576d-dafa-498f-8783-cb2839012e56"/>
    <xsd:import namespace="06c3c85a-e57a-492a-8a8e-a6b5c52480c7"/>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4:IconOverlay" minOccurs="0"/>
                <xsd:element ref="ns2:MediaLengthInSeconds" minOccurs="0"/>
                <xsd:element ref="ns2:Date" minOccurs="0"/>
                <xsd:element ref="ns2:lcf76f155ced4ddcb4097134ff3c332f" minOccurs="0"/>
                <xsd:element ref="ns3:TaxCatchAll" minOccurs="0"/>
                <xsd:element ref="ns2:_Flow_SignoffStatus" minOccurs="0"/>
                <xsd:element ref="ns2:MediaServiceObjectDetectorVersions" minOccurs="0"/>
                <xsd:element ref="ns2:MediaServiceSearchProperties" minOccurs="0"/>
                <xsd:element ref="ns2:FinanceComments"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45576d-dafa-498f-8783-cb2839012e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Date" ma:index="22" nillable="true" ma:displayName="Date" ma:format="DateOnly" ma:internalName="Date">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20b2c48-4918-48a8-9395-1e6be7a242d1" ma:termSetId="09814cd3-568e-fe90-9814-8d621ff8fb84" ma:anchorId="fba54fb3-c3e1-fe81-a776-ca4b69148c4d" ma:open="true" ma:isKeyword="false">
      <xsd:complexType>
        <xsd:sequence>
          <xsd:element ref="pc:Terms" minOccurs="0" maxOccurs="1"/>
        </xsd:sequence>
      </xsd:complexType>
    </xsd:element>
    <xsd:element name="_Flow_SignoffStatus" ma:index="26" nillable="true" ma:displayName="Sign-off status" ma:internalName="Sign_x002d_off_x0020_status">
      <xsd:simpleType>
        <xsd:restriction base="dms:Text"/>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FinanceComments" ma:index="29" nillable="true" ma:displayName="Finance Comments" ma:description="1. Checking rules re dinner night before &#10;2. Sophie has authorised as CwPAMs so will use a restricted nominal and not one on Payment Request Form" ma:format="Dropdown" ma:internalName="FinanceComments">
      <xsd:simpleType>
        <xsd:restriction base="dms:Note">
          <xsd:maxLength value="255"/>
        </xsd:restriction>
      </xsd:simpleType>
    </xsd:element>
    <xsd:element name="Comments" ma:index="30" nillable="true" ma:displayName="Comments" ma:format="Dropdown"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c3c85a-e57a-492a-8a8e-a6b5c52480c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44ff483a-5adb-4039-b168-47b50dbfad68}" ma:internalName="TaxCatchAll" ma:showField="CatchAllData" ma:web="06c3c85a-e57a-492a-8a8e-a6b5c52480c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0"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B3C52-C4E5-4003-8240-632FDE102EAB}">
  <ds:schemaRefs>
    <ds:schemaRef ds:uri="http://schemas.microsoft.com/office/2006/metadata/properties"/>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0e3fc4f0-8637-4582-9156-c710e4ec398f"/>
    <ds:schemaRef ds:uri="http://schemas.openxmlformats.org/package/2006/metadata/core-properties"/>
    <ds:schemaRef ds:uri="6ae39060-2231-423e-b8e4-c839774b5994"/>
    <ds:schemaRef ds:uri="http://purl.org/dc/elements/1.1/"/>
    <ds:schemaRef ds:uri="06c3c85a-e57a-492a-8a8e-a6b5c52480c7"/>
    <ds:schemaRef ds:uri="6545576d-dafa-498f-8783-cb2839012e56"/>
    <ds:schemaRef ds:uri="http://schemas.microsoft.com/sharepoint/v4"/>
  </ds:schemaRefs>
</ds:datastoreItem>
</file>

<file path=customXml/itemProps2.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3.xml><?xml version="1.0" encoding="utf-8"?>
<ds:datastoreItem xmlns:ds="http://schemas.openxmlformats.org/officeDocument/2006/customXml" ds:itemID="{8C4E828D-FD08-4267-9D5B-3B33F9A69E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45576d-dafa-498f-8783-cb2839012e56"/>
    <ds:schemaRef ds:uri="06c3c85a-e57a-492a-8a8e-a6b5c52480c7"/>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NHSD-Refresh-Theme-NOV1120B</Template>
  <TotalTime>216</TotalTime>
  <Words>4466</Words>
  <Application>Microsoft Office PowerPoint</Application>
  <PresentationFormat>Widescreen</PresentationFormat>
  <Paragraphs>561</Paragraphs>
  <Slides>35</Slides>
  <Notes>20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NHSD-Refresh-Theme-NOV1120B</vt:lpstr>
      <vt:lpstr>Ghana Managed Education Partnership (MEP) Development</vt:lpstr>
      <vt:lpstr>Introduction</vt:lpstr>
      <vt:lpstr>Contents</vt:lpstr>
      <vt:lpstr>A short introduction</vt:lpstr>
      <vt:lpstr>The NHS: 76 years of Universal Health  Coverage</vt:lpstr>
      <vt:lpstr>NHS Long Term Workforce Plan- More and Different</vt:lpstr>
      <vt:lpstr>Retain - Embedding the right culture and improving retention</vt:lpstr>
      <vt:lpstr>PowerPoint Presentation</vt:lpstr>
      <vt:lpstr>Why work with a system? </vt:lpstr>
      <vt:lpstr>What is a Managed Education Partnership?</vt:lpstr>
      <vt:lpstr>Managed Education Partnership on a page</vt:lpstr>
      <vt:lpstr>General Scoping Criteria</vt:lpstr>
      <vt:lpstr>PowerPoint Presentation</vt:lpstr>
      <vt:lpstr>PowerPoint Presentation</vt:lpstr>
      <vt:lpstr>Cape Coast, Ho and Tamale</vt:lpstr>
      <vt:lpstr>Cape Coast, Ho and Tamale</vt:lpstr>
      <vt:lpstr>Cape Coast, Ho and Tamale:  NHS England Observations</vt:lpstr>
      <vt:lpstr>Cape Coast, Ho and Tamale:  Ghanaian Feedback</vt:lpstr>
      <vt:lpstr>Cape Coast, Ho and Tamale</vt:lpstr>
      <vt:lpstr>Cape Coast, Ho and Tamale:  NHS England Observations</vt:lpstr>
      <vt:lpstr>Cape Coast, Ho and Tamale:  Ghanaian Feedback</vt:lpstr>
      <vt:lpstr>Cape Coast, Ho and Tamale</vt:lpstr>
      <vt:lpstr>Cape Coast, Ho and Tamale:  NHS England Observations</vt:lpstr>
      <vt:lpstr>Cape Coast, Ho and Tamale: Ghanaian Feedback</vt:lpstr>
      <vt:lpstr>Cape Coast, Ho and Tamale</vt:lpstr>
      <vt:lpstr>Cape Coast, Ho and Tamale: NHS England Observations</vt:lpstr>
      <vt:lpstr>Cape Coast, Ho and Tamale: Ghanaian Feedback</vt:lpstr>
      <vt:lpstr>Summary</vt:lpstr>
      <vt:lpstr>Illustrative Managed Education Partnership observerships over 3 years</vt:lpstr>
      <vt:lpstr>PowerPoint Presentation</vt:lpstr>
      <vt:lpstr>Next Steps</vt:lpstr>
      <vt:lpstr>Next Steps</vt:lpstr>
      <vt:lpstr>Next Steps Post Visit</vt:lpstr>
      <vt:lpstr>Thank you so much for hosting us!</vt:lpstr>
      <vt:lpstr>End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RYAN, Finola (NHS ENGLAND - T1510)</cp:lastModifiedBy>
  <cp:revision>3</cp:revision>
  <dcterms:created xsi:type="dcterms:W3CDTF">2020-11-30T10:49:03Z</dcterms:created>
  <dcterms:modified xsi:type="dcterms:W3CDTF">2024-11-01T11:49:43Z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0x01010044DD9C243D6C134CBE55E9C66024AAAB</vt:lpwstr>
  </property>
  <property fmtid="{D5CDD505-2E9C-101B-9397-08002B2CF9AE}" pid="3" name="_dlc_DocIdItemGuid">
    <vt:lpwstr>56579ddb-1cdf-4035-9a3d-2da04fab6c26</vt:lpwstr>
  </property>
  <property fmtid="{D5CDD505-2E9C-101B-9397-08002B2CF9AE}" pid="4" name="MediaServiceImageTags">
    <vt:lpwstr/>
  </property>
  <property fmtid="{D5CDD505-2E9C-101B-9397-08002B2CF9AE}" pid="5" name="_ExtendedDescription">
    <vt:lpwstr/>
  </property>
</Properties>
</file>